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57" r:id="rId3"/>
    <p:sldId id="258" r:id="rId4"/>
    <p:sldId id="259" r:id="rId5"/>
    <p:sldId id="261" r:id="rId6"/>
    <p:sldId id="262" r:id="rId7"/>
    <p:sldId id="295" r:id="rId8"/>
    <p:sldId id="269" r:id="rId9"/>
    <p:sldId id="260" r:id="rId10"/>
    <p:sldId id="263" r:id="rId11"/>
    <p:sldId id="264" r:id="rId12"/>
    <p:sldId id="265" r:id="rId13"/>
    <p:sldId id="266" r:id="rId14"/>
    <p:sldId id="267" r:id="rId15"/>
    <p:sldId id="268" r:id="rId16"/>
    <p:sldId id="270" r:id="rId17"/>
    <p:sldId id="271" r:id="rId18"/>
    <p:sldId id="272" r:id="rId19"/>
    <p:sldId id="273" r:id="rId20"/>
    <p:sldId id="274" r:id="rId21"/>
    <p:sldId id="281" r:id="rId22"/>
    <p:sldId id="275" r:id="rId23"/>
    <p:sldId id="276" r:id="rId24"/>
    <p:sldId id="279" r:id="rId25"/>
    <p:sldId id="280"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6" r:id="rId40"/>
    <p:sldId id="297" r:id="rId41"/>
    <p:sldId id="298" r:id="rId42"/>
    <p:sldId id="299" r:id="rId43"/>
    <p:sldId id="300" r:id="rId44"/>
    <p:sldId id="301" r:id="rId45"/>
    <p:sldId id="302" r:id="rId46"/>
    <p:sldId id="303" r:id="rId47"/>
    <p:sldId id="304" r:id="rId48"/>
    <p:sldId id="305" r:id="rId49"/>
    <p:sldId id="312" r:id="rId50"/>
    <p:sldId id="306" r:id="rId51"/>
    <p:sldId id="307" r:id="rId52"/>
    <p:sldId id="308" r:id="rId53"/>
    <p:sldId id="309" r:id="rId54"/>
    <p:sldId id="310" r:id="rId55"/>
    <p:sldId id="311" r:id="rId56"/>
    <p:sldId id="277" r:id="rId57"/>
    <p:sldId id="278" r:id="rId5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70" autoAdjust="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832CD6-618F-41A4-85B2-C1CEB1CA9FB1}" type="datetimeFigureOut">
              <a:rPr lang="de-DE" smtClean="0"/>
              <a:t>27.02.2017</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B4F460-09C3-4C0E-BD4F-AD1DA3AC4F2D}" type="slidenum">
              <a:rPr lang="de-DE" smtClean="0"/>
              <a:t>‹Nr.›</a:t>
            </a:fld>
            <a:endParaRPr lang="de-DE"/>
          </a:p>
        </p:txBody>
      </p:sp>
    </p:spTree>
    <p:extLst>
      <p:ext uri="{BB962C8B-B14F-4D97-AF65-F5344CB8AC3E}">
        <p14:creationId xmlns:p14="http://schemas.microsoft.com/office/powerpoint/2010/main" val="2021021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77C911B9-4285-439A-A0C2-B257E4748282}" type="datetime1">
              <a:rPr lang="de-DE" smtClean="0"/>
              <a:t>27.02.2017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291712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BCEF4C4C-2E05-4F1A-8D17-C8BA6024CAD3}" type="datetime1">
              <a:rPr lang="de-DE" smtClean="0"/>
              <a:t>27.02.2017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147230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7B90554E-66FA-47B4-8F9D-3D162CB00736}" type="datetime1">
              <a:rPr lang="de-DE" smtClean="0"/>
              <a:t>27.02.2017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3748564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FC9606F-5CAD-47A9-A2F5-4C81ABB2FD54}" type="datetime1">
              <a:rPr lang="de-DE" smtClean="0"/>
              <a:t>27.02.2017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413155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96157DB-7FD5-43DA-BD8F-BE5D1E3FA2BE}" type="datetime1">
              <a:rPr lang="de-DE" smtClean="0"/>
              <a:t>27.02.2017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2620429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71F87B6D-1E0F-46D7-9F96-C9CD121C4C7A}" type="datetime1">
              <a:rPr lang="de-DE" smtClean="0"/>
              <a:t>27.02.2017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1358580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BCF1C1E-D5B3-4DE9-A9C9-866F4F618DDD}" type="datetime1">
              <a:rPr lang="de-DE" smtClean="0"/>
              <a:t>27.02.2017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2477975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DBA4045D-F26B-44D3-819C-6EB7528AD486}" type="datetime1">
              <a:rPr lang="de-DE" smtClean="0"/>
              <a:t>27.02.2017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2339490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7E98471-B8DC-4323-A3E6-A6854BF2D701}" type="datetime1">
              <a:rPr lang="de-DE" smtClean="0"/>
              <a:t>27.02.2017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439954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C92CE30D-5071-4C09-B2BE-DFDCD4ACF488}" type="datetime1">
              <a:rPr lang="de-DE" smtClean="0"/>
              <a:t>27.02.2017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2450073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B738CA35-6146-4212-A66F-E516067C4236}" type="datetime1">
              <a:rPr lang="de-DE" smtClean="0"/>
              <a:t>27.02.2017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9BD02F9-9519-42F7-A2FF-D784D78DA8ED}" type="slidenum">
              <a:rPr lang="de-DE" smtClean="0"/>
              <a:t>‹Nr.›</a:t>
            </a:fld>
            <a:endParaRPr lang="de-DE"/>
          </a:p>
        </p:txBody>
      </p:sp>
    </p:spTree>
    <p:extLst>
      <p:ext uri="{BB962C8B-B14F-4D97-AF65-F5344CB8AC3E}">
        <p14:creationId xmlns:p14="http://schemas.microsoft.com/office/powerpoint/2010/main" val="4278729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444C3F-940D-4603-887F-E2DE58526369}" type="datetime1">
              <a:rPr lang="de-DE" smtClean="0"/>
              <a:t>27.02.2017</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D02F9-9519-42F7-A2FF-D784D78DA8ED}" type="slidenum">
              <a:rPr lang="de-DE" smtClean="0"/>
              <a:t>‹Nr.›</a:t>
            </a:fld>
            <a:endParaRPr lang="de-DE"/>
          </a:p>
        </p:txBody>
      </p:sp>
    </p:spTree>
    <p:extLst>
      <p:ext uri="{BB962C8B-B14F-4D97-AF65-F5344CB8AC3E}">
        <p14:creationId xmlns:p14="http://schemas.microsoft.com/office/powerpoint/2010/main" val="4234371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a:t>Was bedeutet konkret „Wahrscheinlichkeit“?</a:t>
            </a:r>
            <a:br>
              <a:rPr lang="de-DE" dirty="0"/>
            </a:br>
            <a:endParaRPr lang="de-DE" dirty="0"/>
          </a:p>
        </p:txBody>
      </p:sp>
      <p:sp>
        <p:nvSpPr>
          <p:cNvPr id="3" name="Untertitel 2"/>
          <p:cNvSpPr>
            <a:spLocks noGrp="1"/>
          </p:cNvSpPr>
          <p:nvPr>
            <p:ph type="subTitle" idx="1"/>
          </p:nvPr>
        </p:nvSpPr>
        <p:spPr/>
        <p:txBody>
          <a:bodyPr/>
          <a:lstStyle/>
          <a:p>
            <a:r>
              <a:rPr lang="de-DE" dirty="0"/>
              <a:t>Dipl.-Math. Dr. Rüdiger Stegen</a:t>
            </a:r>
          </a:p>
          <a:p>
            <a:r>
              <a:rPr lang="de-DE" dirty="0"/>
              <a:t>Braunschweig</a:t>
            </a:r>
          </a:p>
        </p:txBody>
      </p:sp>
      <p:sp>
        <p:nvSpPr>
          <p:cNvPr id="4" name="Foliennummernplatzhalter 3"/>
          <p:cNvSpPr>
            <a:spLocks noGrp="1"/>
          </p:cNvSpPr>
          <p:nvPr>
            <p:ph type="sldNum" sz="quarter" idx="12"/>
          </p:nvPr>
        </p:nvSpPr>
        <p:spPr/>
        <p:txBody>
          <a:bodyPr/>
          <a:lstStyle/>
          <a:p>
            <a:fld id="{29BD02F9-9519-42F7-A2FF-D784D78DA8ED}" type="slidenum">
              <a:rPr lang="de-DE" smtClean="0"/>
              <a:t>1</a:t>
            </a:fld>
            <a:endParaRPr lang="de-DE"/>
          </a:p>
        </p:txBody>
      </p:sp>
    </p:spTree>
    <p:extLst>
      <p:ext uri="{BB962C8B-B14F-4D97-AF65-F5344CB8AC3E}">
        <p14:creationId xmlns:p14="http://schemas.microsoft.com/office/powerpoint/2010/main" val="307299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Bewertungen allgemein</a:t>
            </a:r>
          </a:p>
        </p:txBody>
      </p:sp>
      <p:sp>
        <p:nvSpPr>
          <p:cNvPr id="5" name="Inhaltsplatzhalter 4"/>
          <p:cNvSpPr>
            <a:spLocks noGrp="1"/>
          </p:cNvSpPr>
          <p:nvPr>
            <p:ph idx="1"/>
          </p:nvPr>
        </p:nvSpPr>
        <p:spPr/>
        <p:txBody>
          <a:bodyPr>
            <a:noAutofit/>
          </a:bodyPr>
          <a:lstStyle/>
          <a:p>
            <a:r>
              <a:rPr lang="de-DE" sz="2400" dirty="0"/>
              <a:t>Bei einer Bewertung</a:t>
            </a:r>
            <a:r>
              <a:rPr lang="de-DE" sz="2400" b="1" dirty="0"/>
              <a:t> </a:t>
            </a:r>
            <a:r>
              <a:rPr lang="de-DE" sz="2400" dirty="0"/>
              <a:t>werden bestimmten Objekten bezüglich einer Eigenschaft jeweils ein bestimmtes Wort, eine Zeichenkombination oder eine Zahl zugeordnet, so dass mehrere Objekte bezüglich dieser Eigenschaft verglichen werden können. Eine Bewertung ist komparativ oder quantitativ. </a:t>
            </a:r>
          </a:p>
          <a:p>
            <a:endParaRPr lang="de-DE" sz="2400" dirty="0"/>
          </a:p>
          <a:p>
            <a:r>
              <a:rPr lang="de-DE" sz="2400" dirty="0"/>
              <a:t>Beispiele:</a:t>
            </a:r>
          </a:p>
          <a:p>
            <a:pPr lvl="1"/>
            <a:r>
              <a:rPr lang="de-DE" dirty="0"/>
              <a:t>Worte: „sehr gut“ / „nicht empfehlenswert“ oder „groß“ / „klein“</a:t>
            </a:r>
          </a:p>
          <a:p>
            <a:pPr lvl="1"/>
            <a:r>
              <a:rPr lang="de-DE" dirty="0"/>
              <a:t>Zeichenkombinationen: Rating: „AAA“ (</a:t>
            </a:r>
            <a:r>
              <a:rPr lang="de-DE" dirty="0" err="1"/>
              <a:t>triple</a:t>
            </a:r>
            <a:r>
              <a:rPr lang="de-DE" dirty="0"/>
              <a:t> A), A+;</a:t>
            </a:r>
          </a:p>
          <a:p>
            <a:pPr marL="457200" lvl="1" indent="0">
              <a:buNone/>
            </a:pPr>
            <a:r>
              <a:rPr lang="de-DE" dirty="0"/>
              <a:t>				Schulnoten in den USA oder UK: A+ bis F</a:t>
            </a:r>
          </a:p>
          <a:p>
            <a:pPr lvl="1"/>
            <a:r>
              <a:rPr lang="de-DE" dirty="0"/>
              <a:t>Zahlen: Warentests oder Leistungsbewertungen: Noten, Punkte;</a:t>
            </a:r>
          </a:p>
          <a:p>
            <a:pPr marL="457200" lvl="1" indent="0">
              <a:buNone/>
            </a:pPr>
            <a:r>
              <a:rPr lang="de-DE" dirty="0"/>
              <a:t>	           Materielle Bewertung: € </a:t>
            </a:r>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10</a:t>
            </a:fld>
            <a:endParaRPr lang="de-DE"/>
          </a:p>
        </p:txBody>
      </p:sp>
    </p:spTree>
    <p:extLst>
      <p:ext uri="{BB962C8B-B14F-4D97-AF65-F5344CB8AC3E}">
        <p14:creationId xmlns:p14="http://schemas.microsoft.com/office/powerpoint/2010/main" val="1637463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Quantitative Bewertungen und Beispiele (1)</a:t>
            </a:r>
          </a:p>
        </p:txBody>
      </p:sp>
      <p:sp>
        <p:nvSpPr>
          <p:cNvPr id="5" name="Inhaltsplatzhalter 4"/>
          <p:cNvSpPr>
            <a:spLocks noGrp="1"/>
          </p:cNvSpPr>
          <p:nvPr>
            <p:ph idx="1"/>
          </p:nvPr>
        </p:nvSpPr>
        <p:spPr/>
        <p:txBody>
          <a:bodyPr>
            <a:noAutofit/>
          </a:bodyPr>
          <a:lstStyle/>
          <a:p>
            <a:r>
              <a:rPr lang="de-DE" sz="2400" dirty="0"/>
              <a:t>Bei quantitativen Bewertungen werden objektive und subjektive Kriterien herangezogen. Verschiedene Personen können zu unterschiedlichen Bewertungen kommen. Im Folgenden werden nur quantitative Bewertungen betrachtet.</a:t>
            </a:r>
          </a:p>
          <a:p>
            <a:pPr lvl="1"/>
            <a:endParaRPr lang="de-DE" sz="2000" dirty="0"/>
          </a:p>
          <a:p>
            <a:r>
              <a:rPr lang="de-DE" sz="2400" dirty="0"/>
              <a:t>Bewertung von Mitarbeitern bezüglich Zielerreichung</a:t>
            </a:r>
          </a:p>
          <a:p>
            <a:pPr lvl="1"/>
            <a:r>
              <a:rPr lang="de-DE" sz="2000" dirty="0"/>
              <a:t>Objektiv: Umsatzziele, Fehlerquote, Einhalten definierter Kosten</a:t>
            </a:r>
          </a:p>
          <a:p>
            <a:pPr lvl="1"/>
            <a:r>
              <a:rPr lang="de-DE" sz="2000" dirty="0"/>
              <a:t>Subjektiv: Motivation, Teamfähigkeit</a:t>
            </a:r>
          </a:p>
          <a:p>
            <a:pPr lvl="1"/>
            <a:endParaRPr lang="de-DE" sz="2400" dirty="0"/>
          </a:p>
          <a:p>
            <a:r>
              <a:rPr lang="de-DE" sz="2400" dirty="0"/>
              <a:t>Bewertung der Kundenzufriedenheit </a:t>
            </a:r>
          </a:p>
          <a:p>
            <a:pPr marL="457200" lvl="1" indent="0">
              <a:buNone/>
            </a:pPr>
            <a:r>
              <a:rPr lang="de-DE" sz="2000" dirty="0"/>
              <a:t>Es gibt viele Methoden zur Messung der Kundenzufriedenheit. Um die Entwicklung der Kundenzufriedenheit darzustellen, wird die (möglichst immer gleiche) Methode regelmäßig angewendet. Das Ergebnis wird dann z. B. zu einer Note oder Punktzahl verdichtet. </a:t>
            </a:r>
          </a:p>
        </p:txBody>
      </p:sp>
      <p:sp>
        <p:nvSpPr>
          <p:cNvPr id="3" name="Foliennummernplatzhalter 2"/>
          <p:cNvSpPr>
            <a:spLocks noGrp="1"/>
          </p:cNvSpPr>
          <p:nvPr>
            <p:ph type="sldNum" sz="quarter" idx="12"/>
          </p:nvPr>
        </p:nvSpPr>
        <p:spPr/>
        <p:txBody>
          <a:bodyPr/>
          <a:lstStyle/>
          <a:p>
            <a:fld id="{29BD02F9-9519-42F7-A2FF-D784D78DA8ED}" type="slidenum">
              <a:rPr lang="de-DE" smtClean="0"/>
              <a:t>11</a:t>
            </a:fld>
            <a:endParaRPr lang="de-DE"/>
          </a:p>
        </p:txBody>
      </p:sp>
    </p:spTree>
    <p:extLst>
      <p:ext uri="{BB962C8B-B14F-4D97-AF65-F5344CB8AC3E}">
        <p14:creationId xmlns:p14="http://schemas.microsoft.com/office/powerpoint/2010/main" val="1339884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Beispiele (2)</a:t>
            </a:r>
          </a:p>
        </p:txBody>
      </p:sp>
      <p:sp>
        <p:nvSpPr>
          <p:cNvPr id="5" name="Inhaltsplatzhalter 4"/>
          <p:cNvSpPr>
            <a:spLocks noGrp="1"/>
          </p:cNvSpPr>
          <p:nvPr>
            <p:ph idx="1"/>
          </p:nvPr>
        </p:nvSpPr>
        <p:spPr/>
        <p:txBody>
          <a:bodyPr>
            <a:noAutofit/>
          </a:bodyPr>
          <a:lstStyle/>
          <a:p>
            <a:r>
              <a:rPr lang="de-DE" sz="2400" dirty="0"/>
              <a:t>Bewertung einer Ware oder Dienstleistung bezüglich des materiellen Wertes (Angebotspreis)</a:t>
            </a:r>
          </a:p>
          <a:p>
            <a:pPr lvl="1"/>
            <a:r>
              <a:rPr lang="de-DE" sz="2000" dirty="0"/>
              <a:t>Objektiv: Kosten</a:t>
            </a:r>
          </a:p>
          <a:p>
            <a:pPr lvl="1"/>
            <a:r>
              <a:rPr lang="de-DE" sz="2000" dirty="0"/>
              <a:t>Subjektiv: vermutete Verkaufschancen, emotionale Faktoren</a:t>
            </a:r>
          </a:p>
          <a:p>
            <a:endParaRPr lang="de-DE" sz="2400" dirty="0"/>
          </a:p>
          <a:p>
            <a:r>
              <a:rPr lang="de-DE" sz="2400" dirty="0"/>
              <a:t>Bewertung einer Ware oder Dienstleistung bezüglich der Qualität (z. B. durch Stiftung Warentest oder Fachzeitschriften)</a:t>
            </a:r>
          </a:p>
          <a:p>
            <a:pPr lvl="1"/>
            <a:r>
              <a:rPr lang="de-DE" sz="2000" dirty="0"/>
              <a:t>Objektiv: (technische) Messwerte</a:t>
            </a:r>
          </a:p>
          <a:p>
            <a:pPr lvl="1"/>
            <a:r>
              <a:rPr lang="de-DE" sz="2000" dirty="0"/>
              <a:t>Subjektiv: Haptik, Aussehen, Geschmack</a:t>
            </a:r>
          </a:p>
        </p:txBody>
      </p:sp>
      <p:sp>
        <p:nvSpPr>
          <p:cNvPr id="3" name="Foliennummernplatzhalter 2"/>
          <p:cNvSpPr>
            <a:spLocks noGrp="1"/>
          </p:cNvSpPr>
          <p:nvPr>
            <p:ph type="sldNum" sz="quarter" idx="12"/>
          </p:nvPr>
        </p:nvSpPr>
        <p:spPr/>
        <p:txBody>
          <a:bodyPr/>
          <a:lstStyle/>
          <a:p>
            <a:fld id="{29BD02F9-9519-42F7-A2FF-D784D78DA8ED}" type="slidenum">
              <a:rPr lang="de-DE" smtClean="0"/>
              <a:t>12</a:t>
            </a:fld>
            <a:endParaRPr lang="de-DE" dirty="0"/>
          </a:p>
        </p:txBody>
      </p:sp>
    </p:spTree>
    <p:extLst>
      <p:ext uri="{BB962C8B-B14F-4D97-AF65-F5344CB8AC3E}">
        <p14:creationId xmlns:p14="http://schemas.microsoft.com/office/powerpoint/2010/main" val="1739253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Beispiele (3)</a:t>
            </a:r>
          </a:p>
        </p:txBody>
      </p:sp>
      <p:sp>
        <p:nvSpPr>
          <p:cNvPr id="5" name="Inhaltsplatzhalter 4"/>
          <p:cNvSpPr>
            <a:spLocks noGrp="1"/>
          </p:cNvSpPr>
          <p:nvPr>
            <p:ph idx="1"/>
          </p:nvPr>
        </p:nvSpPr>
        <p:spPr/>
        <p:txBody>
          <a:bodyPr>
            <a:noAutofit/>
          </a:bodyPr>
          <a:lstStyle/>
          <a:p>
            <a:r>
              <a:rPr lang="de-DE" sz="2400" dirty="0"/>
              <a:t>Bewertung des Geschäftsklimas (ifo-Geschäftsklimaindex)</a:t>
            </a:r>
          </a:p>
          <a:p>
            <a:pPr marL="457200" lvl="1" indent="0">
              <a:buNone/>
            </a:pPr>
            <a:r>
              <a:rPr lang="de-DE" sz="2000" dirty="0"/>
              <a:t>wird monatlich erstellt und in den Medien veröffentlicht. Dabei werden ca. 7.000 Unternehmen gebeten, ihre gegenwärtige Geschäftslage zu beurteilen und ihre Erwartungen für die nächsten sechs Monate mitzuteilen. Sie können ihre Lage mit "gut", "befriedigend" oder "schlecht" und ihre Geschäftserwartungen für die nächsten sechs Monate als "günstiger", "gleich bleibend" oder "ungünstiger" kennzeichnen. Aus diesen Einschätzungen der Unternehmen wird dann eine Zahl – der sogenannte ifo-Geschäftsklimaindex – errechnet. </a:t>
            </a:r>
          </a:p>
          <a:p>
            <a:pPr marL="457200" lvl="1" indent="0">
              <a:buNone/>
            </a:pPr>
            <a:endParaRPr lang="de-DE" sz="2000" dirty="0"/>
          </a:p>
          <a:p>
            <a:r>
              <a:rPr lang="de-DE" sz="2400" dirty="0"/>
              <a:t>Bewertung eines Landes bezüglich der Friedlichkeit (Global </a:t>
            </a:r>
            <a:r>
              <a:rPr lang="de-DE" sz="2400" dirty="0" err="1"/>
              <a:t>Peace</a:t>
            </a:r>
            <a:r>
              <a:rPr lang="de-DE" sz="2400" dirty="0"/>
              <a:t> Index)</a:t>
            </a:r>
          </a:p>
          <a:p>
            <a:pPr marL="457200" lvl="1" indent="0">
              <a:buNone/>
            </a:pPr>
            <a:r>
              <a:rPr lang="de-DE" sz="2000" dirty="0"/>
              <a:t>Der „Global </a:t>
            </a:r>
            <a:r>
              <a:rPr lang="de-DE" sz="2000" dirty="0" err="1"/>
              <a:t>Peace</a:t>
            </a:r>
            <a:r>
              <a:rPr lang="de-DE" sz="2000" dirty="0"/>
              <a:t> Index“ wird jährlich vom „Institute </a:t>
            </a:r>
            <a:r>
              <a:rPr lang="de-DE" sz="2000" dirty="0" err="1"/>
              <a:t>for</a:t>
            </a:r>
            <a:r>
              <a:rPr lang="de-DE" sz="2000" dirty="0"/>
              <a:t> Economics </a:t>
            </a:r>
            <a:r>
              <a:rPr lang="de-DE" sz="2000" dirty="0" err="1"/>
              <a:t>and</a:t>
            </a:r>
            <a:r>
              <a:rPr lang="de-DE" sz="2000" dirty="0"/>
              <a:t> </a:t>
            </a:r>
            <a:r>
              <a:rPr lang="de-DE" sz="2000" dirty="0" err="1"/>
              <a:t>Peace</a:t>
            </a:r>
            <a:r>
              <a:rPr lang="de-DE" sz="2000" dirty="0"/>
              <a:t>“ ermittelt. Dieser Index ist eine Zahl zwischen 1 und 5 mit drei Stellen hinter dem Komma und ist ein Maß für die Friedlichkeit eines Staates. Im Jahre 2015 lag Island auf dem 1. Platz mit einem Friedlichkeitsindex von 1,148, während Syrien auf dem 162. Platz mit einem Index von 3,645 war. Dabei hatte sich Islands Friedlichkeit von 2014 auf 2015 um 0,002 Punkte verbessert. </a:t>
            </a:r>
          </a:p>
          <a:p>
            <a:endParaRPr lang="de-DE" sz="24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13</a:t>
            </a:fld>
            <a:endParaRPr lang="de-DE" dirty="0"/>
          </a:p>
        </p:txBody>
      </p:sp>
    </p:spTree>
    <p:extLst>
      <p:ext uri="{BB962C8B-B14F-4D97-AF65-F5344CB8AC3E}">
        <p14:creationId xmlns:p14="http://schemas.microsoft.com/office/powerpoint/2010/main" val="1962688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Beispiele (4)</a:t>
            </a:r>
          </a:p>
        </p:txBody>
      </p:sp>
      <p:sp>
        <p:nvSpPr>
          <p:cNvPr id="5" name="Inhaltsplatzhalter 4"/>
          <p:cNvSpPr>
            <a:spLocks noGrp="1"/>
          </p:cNvSpPr>
          <p:nvPr>
            <p:ph idx="1"/>
          </p:nvPr>
        </p:nvSpPr>
        <p:spPr/>
        <p:txBody>
          <a:bodyPr>
            <a:noAutofit/>
          </a:bodyPr>
          <a:lstStyle/>
          <a:p>
            <a:r>
              <a:rPr lang="de-DE" sz="2400" dirty="0"/>
              <a:t>Bewertung eines Landes bezüglich der Gleichstellung der Geschlechter (Global Gender Gap Index)</a:t>
            </a:r>
          </a:p>
          <a:p>
            <a:endParaRPr lang="de-DE" sz="2400" dirty="0"/>
          </a:p>
          <a:p>
            <a:r>
              <a:rPr lang="de-DE" sz="2400" dirty="0"/>
              <a:t>Der OECD </a:t>
            </a:r>
            <a:r>
              <a:rPr lang="de-DE" sz="2400" dirty="0" err="1"/>
              <a:t>Better</a:t>
            </a:r>
            <a:r>
              <a:rPr lang="de-DE" sz="2400" dirty="0"/>
              <a:t> Life Index </a:t>
            </a:r>
          </a:p>
          <a:p>
            <a:pPr marL="457200" lvl="1" indent="0">
              <a:buNone/>
            </a:pPr>
            <a:r>
              <a:rPr lang="de-DE" sz="2000" dirty="0"/>
              <a:t>Die OECD (Organisation </a:t>
            </a:r>
            <a:r>
              <a:rPr lang="de-DE" sz="2000" dirty="0" err="1"/>
              <a:t>for</a:t>
            </a:r>
            <a:r>
              <a:rPr lang="de-DE" sz="2000" dirty="0"/>
              <a:t> </a:t>
            </a:r>
            <a:r>
              <a:rPr lang="de-DE" sz="2000" dirty="0" err="1"/>
              <a:t>Economic</a:t>
            </a:r>
            <a:r>
              <a:rPr lang="de-DE" sz="2000" dirty="0"/>
              <a:t> </a:t>
            </a:r>
            <a:r>
              <a:rPr lang="de-DE" sz="2000" dirty="0" err="1"/>
              <a:t>Cooperation</a:t>
            </a:r>
            <a:r>
              <a:rPr lang="de-DE" sz="2000" dirty="0"/>
              <a:t> </a:t>
            </a:r>
            <a:r>
              <a:rPr lang="de-DE" sz="2000" dirty="0" err="1"/>
              <a:t>and</a:t>
            </a:r>
            <a:r>
              <a:rPr lang="de-DE" sz="2000" dirty="0"/>
              <a:t> Development) misst mit diesem Index das gesellschaftliche Wohlergehen in verschiedenen Staaten. Der Index ist eine Zahl zwischen 0 (geringste Zufriedenheit) und 10 (höchste Zufriedenheit) und setzt sich aus 11 subjektiven und objektiven Einzelbewertungen zusammen. </a:t>
            </a:r>
          </a:p>
        </p:txBody>
      </p:sp>
      <p:sp>
        <p:nvSpPr>
          <p:cNvPr id="3" name="Foliennummernplatzhalter 2"/>
          <p:cNvSpPr>
            <a:spLocks noGrp="1"/>
          </p:cNvSpPr>
          <p:nvPr>
            <p:ph type="sldNum" sz="quarter" idx="12"/>
          </p:nvPr>
        </p:nvSpPr>
        <p:spPr/>
        <p:txBody>
          <a:bodyPr/>
          <a:lstStyle/>
          <a:p>
            <a:fld id="{29BD02F9-9519-42F7-A2FF-D784D78DA8ED}" type="slidenum">
              <a:rPr lang="de-DE" smtClean="0"/>
              <a:t>14</a:t>
            </a:fld>
            <a:endParaRPr lang="de-DE" dirty="0"/>
          </a:p>
        </p:txBody>
      </p:sp>
    </p:spTree>
    <p:extLst>
      <p:ext uri="{BB962C8B-B14F-4D97-AF65-F5344CB8AC3E}">
        <p14:creationId xmlns:p14="http://schemas.microsoft.com/office/powerpoint/2010/main" val="437776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a:t>Beispiele </a:t>
            </a:r>
            <a:r>
              <a:rPr lang="de-DE" dirty="0"/>
              <a:t>(5)</a:t>
            </a:r>
          </a:p>
        </p:txBody>
      </p:sp>
      <p:sp>
        <p:nvSpPr>
          <p:cNvPr id="5" name="Inhaltsplatzhalter 4"/>
          <p:cNvSpPr>
            <a:spLocks noGrp="1"/>
          </p:cNvSpPr>
          <p:nvPr>
            <p:ph idx="1"/>
          </p:nvPr>
        </p:nvSpPr>
        <p:spPr/>
        <p:txBody>
          <a:bodyPr>
            <a:noAutofit/>
          </a:bodyPr>
          <a:lstStyle/>
          <a:p>
            <a:r>
              <a:rPr lang="de-DE" sz="2400" dirty="0"/>
              <a:t>Bewertung eines Skisprunges </a:t>
            </a:r>
          </a:p>
          <a:p>
            <a:pPr lvl="1"/>
            <a:r>
              <a:rPr lang="de-DE" sz="2000" dirty="0"/>
              <a:t>Objektiv: Weite</a:t>
            </a:r>
          </a:p>
          <a:p>
            <a:pPr lvl="1"/>
            <a:r>
              <a:rPr lang="de-DE" sz="2000" dirty="0"/>
              <a:t>Subjektiv: Haltung </a:t>
            </a:r>
          </a:p>
          <a:p>
            <a:endParaRPr lang="de-DE" sz="2400" dirty="0"/>
          </a:p>
          <a:p>
            <a:r>
              <a:rPr lang="de-DE" sz="2400" dirty="0"/>
              <a:t>Bewertung von Wanderwegen </a:t>
            </a:r>
          </a:p>
          <a:p>
            <a:pPr lvl="1"/>
            <a:r>
              <a:rPr lang="de-DE" sz="2000" dirty="0"/>
              <a:t>Das Deutsche Wanderinstitut vergibt Erlebnispunkte für Wanderwege auf Basis von 34 Einzelkriterien. Die Punktzahl liegt zwischen 0 und 100 Punkten.</a:t>
            </a:r>
          </a:p>
          <a:p>
            <a:endParaRPr lang="de-DE" sz="2400" dirty="0"/>
          </a:p>
          <a:p>
            <a:r>
              <a:rPr lang="de-DE" sz="2400" dirty="0"/>
              <a:t>Bewertung zweier Personen bezüglich Ihrer Übereinstimmung bei Partnervermittlungen</a:t>
            </a:r>
          </a:p>
          <a:p>
            <a:pPr lvl="1"/>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15</a:t>
            </a:fld>
            <a:endParaRPr lang="de-DE" dirty="0"/>
          </a:p>
        </p:txBody>
      </p:sp>
    </p:spTree>
    <p:extLst>
      <p:ext uri="{BB962C8B-B14F-4D97-AF65-F5344CB8AC3E}">
        <p14:creationId xmlns:p14="http://schemas.microsoft.com/office/powerpoint/2010/main" val="3697055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Verfahren bei Bewertungen</a:t>
            </a:r>
          </a:p>
        </p:txBody>
      </p:sp>
      <p:sp>
        <p:nvSpPr>
          <p:cNvPr id="5" name="Inhaltsplatzhalter 4"/>
          <p:cNvSpPr>
            <a:spLocks noGrp="1"/>
          </p:cNvSpPr>
          <p:nvPr>
            <p:ph idx="1"/>
          </p:nvPr>
        </p:nvSpPr>
        <p:spPr/>
        <p:txBody>
          <a:bodyPr>
            <a:noAutofit/>
          </a:bodyPr>
          <a:lstStyle/>
          <a:p>
            <a:r>
              <a:rPr lang="de-DE" sz="2400" u="sng" dirty="0"/>
              <a:t>Schritt 1:</a:t>
            </a:r>
            <a:r>
              <a:rPr lang="de-DE" sz="2400" dirty="0"/>
              <a:t> Beschreibung, welche Objekte man bezüglich welcher Eigenschaft bewertet</a:t>
            </a:r>
          </a:p>
          <a:p>
            <a:endParaRPr lang="de-DE" sz="2400" dirty="0"/>
          </a:p>
          <a:p>
            <a:r>
              <a:rPr lang="de-DE" sz="2400" u="sng" dirty="0"/>
              <a:t>Schritt 2:</a:t>
            </a:r>
            <a:r>
              <a:rPr lang="de-DE" sz="2400" dirty="0"/>
              <a:t> Festlegung der relevanten Einflussfaktoren </a:t>
            </a:r>
          </a:p>
          <a:p>
            <a:pPr lvl="1"/>
            <a:r>
              <a:rPr lang="de-DE" sz="2000" dirty="0"/>
              <a:t>Bei Warentests sind das die Zeilen der Bewertungstabelle</a:t>
            </a:r>
          </a:p>
          <a:p>
            <a:pPr lvl="1"/>
            <a:r>
              <a:rPr lang="de-DE" sz="2000" dirty="0"/>
              <a:t>Die Einflussfaktoren sollten sich nicht überschneiden; anderenfalls muss in Schritt 3 sichergestellt werden, dass die Überschneidung nur einmal berücksichtigt wird.</a:t>
            </a:r>
          </a:p>
          <a:p>
            <a:pPr lvl="1"/>
            <a:endParaRPr lang="de-DE" sz="2400" dirty="0"/>
          </a:p>
          <a:p>
            <a:r>
              <a:rPr lang="de-DE" sz="2400" u="sng" dirty="0"/>
              <a:t>Schritt 3:</a:t>
            </a:r>
            <a:r>
              <a:rPr lang="de-DE" sz="2400" dirty="0"/>
              <a:t> Bewertung der einzelnen Einflussfaktoren</a:t>
            </a:r>
          </a:p>
          <a:p>
            <a:endParaRPr lang="de-DE" sz="2400" dirty="0"/>
          </a:p>
          <a:p>
            <a:r>
              <a:rPr lang="de-DE" sz="2400" u="sng" dirty="0"/>
              <a:t>Schritt 4:</a:t>
            </a:r>
            <a:r>
              <a:rPr lang="de-DE" sz="2400" dirty="0"/>
              <a:t> Konsolidierung der Einzelbewertungen zu einer Bewertungsgröße</a:t>
            </a:r>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16</a:t>
            </a:fld>
            <a:endParaRPr lang="de-DE" dirty="0"/>
          </a:p>
        </p:txBody>
      </p:sp>
    </p:spTree>
    <p:extLst>
      <p:ext uri="{BB962C8B-B14F-4D97-AF65-F5344CB8AC3E}">
        <p14:creationId xmlns:p14="http://schemas.microsoft.com/office/powerpoint/2010/main" val="3404021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Subadditivität</a:t>
            </a:r>
          </a:p>
        </p:txBody>
      </p:sp>
      <p:sp>
        <p:nvSpPr>
          <p:cNvPr id="5" name="Inhaltsplatzhalter 4"/>
          <p:cNvSpPr>
            <a:spLocks noGrp="1"/>
          </p:cNvSpPr>
          <p:nvPr>
            <p:ph idx="1"/>
          </p:nvPr>
        </p:nvSpPr>
        <p:spPr/>
        <p:txBody>
          <a:bodyPr>
            <a:noAutofit/>
          </a:bodyPr>
          <a:lstStyle/>
          <a:p>
            <a:r>
              <a:rPr lang="de-DE" sz="2400" dirty="0"/>
              <a:t>Bei manchen Bewertungen kann man Kombinationen von Objekten sinnvoll definieren und bewerten. Beispiele:</a:t>
            </a:r>
          </a:p>
          <a:p>
            <a:pPr lvl="1"/>
            <a:r>
              <a:rPr lang="de-DE" sz="2000" dirty="0"/>
              <a:t>Messungen von Längen oder Flächen</a:t>
            </a:r>
          </a:p>
          <a:p>
            <a:pPr lvl="1"/>
            <a:r>
              <a:rPr lang="de-DE" sz="2000" dirty="0"/>
              <a:t>Zwei Personen bringen ihr Wissen gemeinsam ein und erhöhen ihre Leistungsfähigkeit</a:t>
            </a:r>
          </a:p>
          <a:p>
            <a:pPr lvl="1"/>
            <a:r>
              <a:rPr lang="de-DE" sz="2000" dirty="0"/>
              <a:t>Bei Fusionen von Unternehmen ergeben sich Synergieeffekte bei den Kosten </a:t>
            </a:r>
          </a:p>
          <a:p>
            <a:endParaRPr lang="de-DE" sz="2400" dirty="0"/>
          </a:p>
          <a:p>
            <a:r>
              <a:rPr lang="de-DE" sz="2400" dirty="0"/>
              <a:t>Für die Objekte A und B und die Bewertung F gilt in diesen Fällen die Subadditivität:</a:t>
            </a:r>
          </a:p>
          <a:p>
            <a:pPr marL="457200" lvl="1" indent="0">
              <a:buNone/>
            </a:pPr>
            <a:r>
              <a:rPr lang="de-DE" dirty="0"/>
              <a:t>F(A kombiniert mit B) = F(A) + F(B) – F(Überlappung von A und B) </a:t>
            </a:r>
          </a:p>
          <a:p>
            <a:pPr marL="457200" lvl="1" indent="0">
              <a:buNone/>
            </a:pPr>
            <a:endParaRPr lang="de-DE" dirty="0"/>
          </a:p>
        </p:txBody>
      </p:sp>
      <p:sp>
        <p:nvSpPr>
          <p:cNvPr id="3" name="Foliennummernplatzhalter 2"/>
          <p:cNvSpPr>
            <a:spLocks noGrp="1"/>
          </p:cNvSpPr>
          <p:nvPr>
            <p:ph type="sldNum" sz="quarter" idx="12"/>
          </p:nvPr>
        </p:nvSpPr>
        <p:spPr/>
        <p:txBody>
          <a:bodyPr/>
          <a:lstStyle/>
          <a:p>
            <a:fld id="{29BD02F9-9519-42F7-A2FF-D784D78DA8ED}" type="slidenum">
              <a:rPr lang="de-DE" smtClean="0"/>
              <a:t>17</a:t>
            </a:fld>
            <a:endParaRPr lang="de-DE" dirty="0"/>
          </a:p>
        </p:txBody>
      </p:sp>
      <p:sp>
        <p:nvSpPr>
          <p:cNvPr id="7" name="Ellipse 6"/>
          <p:cNvSpPr/>
          <p:nvPr/>
        </p:nvSpPr>
        <p:spPr>
          <a:xfrm>
            <a:off x="4202884" y="5316294"/>
            <a:ext cx="1759766" cy="1027299"/>
          </a:xfrm>
          <a:prstGeom prst="ellipse">
            <a:avLst/>
          </a:prstGeom>
          <a:solidFill>
            <a:srgbClr val="FF0000"/>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6000" b="1" dirty="0">
                <a:solidFill>
                  <a:schemeClr val="tx1"/>
                </a:solidFill>
              </a:rPr>
              <a:t>A  </a:t>
            </a:r>
          </a:p>
        </p:txBody>
      </p:sp>
      <p:sp>
        <p:nvSpPr>
          <p:cNvPr id="8" name="Ellipse 7"/>
          <p:cNvSpPr/>
          <p:nvPr/>
        </p:nvSpPr>
        <p:spPr>
          <a:xfrm>
            <a:off x="5247753" y="5316295"/>
            <a:ext cx="2579175" cy="1062718"/>
          </a:xfrm>
          <a:prstGeom prst="ellipse">
            <a:avLst/>
          </a:prstGeom>
          <a:solidFill>
            <a:srgbClr val="92D050">
              <a:alpha val="80000"/>
            </a:srgb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6000" b="1" dirty="0">
                <a:solidFill>
                  <a:schemeClr val="tx1"/>
                </a:solidFill>
              </a:rPr>
              <a:t>B</a:t>
            </a:r>
          </a:p>
        </p:txBody>
      </p:sp>
    </p:spTree>
    <p:extLst>
      <p:ext uri="{BB962C8B-B14F-4D97-AF65-F5344CB8AC3E}">
        <p14:creationId xmlns:p14="http://schemas.microsoft.com/office/powerpoint/2010/main" val="1177132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Hinweise zu Bewertungsverfahren</a:t>
            </a:r>
          </a:p>
        </p:txBody>
      </p:sp>
      <p:sp>
        <p:nvSpPr>
          <p:cNvPr id="5" name="Inhaltsplatzhalter 4"/>
          <p:cNvSpPr>
            <a:spLocks noGrp="1"/>
          </p:cNvSpPr>
          <p:nvPr>
            <p:ph idx="1"/>
          </p:nvPr>
        </p:nvSpPr>
        <p:spPr/>
        <p:txBody>
          <a:bodyPr>
            <a:noAutofit/>
          </a:bodyPr>
          <a:lstStyle/>
          <a:p>
            <a:r>
              <a:rPr lang="de-DE" sz="2400" dirty="0"/>
              <a:t>Die Gefahr bei allen Bewertungen ist, dass durch die Angabe von Zahlenwerten eine Genauigkeit und Objektivität suggeriert wird, die tatsächlich oft nicht gegeben ist. </a:t>
            </a:r>
          </a:p>
          <a:p>
            <a:endParaRPr lang="de-DE" sz="2400" dirty="0"/>
          </a:p>
          <a:p>
            <a:pPr lvl="0"/>
            <a:r>
              <a:rPr lang="de-DE" sz="2400" dirty="0"/>
              <a:t>Unterschiedliche Personen können bei derselben Eigenschaft derselben Objekte zu unterschiedlichen Bewertungen kommen, weil sie</a:t>
            </a:r>
          </a:p>
          <a:p>
            <a:pPr lvl="1"/>
            <a:r>
              <a:rPr lang="de-DE" sz="2000" dirty="0"/>
              <a:t>unterschiedliche Einflussfaktoren auswählen</a:t>
            </a:r>
          </a:p>
          <a:p>
            <a:pPr lvl="1"/>
            <a:r>
              <a:rPr lang="de-DE" sz="2000" dirty="0"/>
              <a:t>die ausgewählten Faktoren unterschiedlich bewerten</a:t>
            </a:r>
          </a:p>
          <a:p>
            <a:pPr lvl="1"/>
            <a:r>
              <a:rPr lang="de-DE" sz="2000" dirty="0"/>
              <a:t>die ausgewählten bewerteten Faktoren unterschiedlich für den endgültigen Wert gewichten </a:t>
            </a:r>
          </a:p>
          <a:p>
            <a:pPr marL="457200" lvl="1" indent="0">
              <a:buNone/>
            </a:pPr>
            <a:r>
              <a:rPr lang="de-DE" sz="2400" dirty="0"/>
              <a:t>Darüber hinaus können sich alle drei Aspekte im Laufe der Zeit verändern, da die bewertende Person weitere Erfahrungen macht, die zu einer anderen Bewertung führen.</a:t>
            </a:r>
          </a:p>
          <a:p>
            <a:endParaRPr lang="de-DE" sz="2400" dirty="0"/>
          </a:p>
          <a:p>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18</a:t>
            </a:fld>
            <a:endParaRPr lang="de-DE" dirty="0"/>
          </a:p>
        </p:txBody>
      </p:sp>
    </p:spTree>
    <p:extLst>
      <p:ext uri="{BB962C8B-B14F-4D97-AF65-F5344CB8AC3E}">
        <p14:creationId xmlns:p14="http://schemas.microsoft.com/office/powerpoint/2010/main" val="32450224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Wahrscheinlichkeit als Bewertung</a:t>
            </a:r>
          </a:p>
        </p:txBody>
      </p:sp>
      <p:sp>
        <p:nvSpPr>
          <p:cNvPr id="5" name="Inhaltsplatzhalter 4"/>
          <p:cNvSpPr>
            <a:spLocks noGrp="1"/>
          </p:cNvSpPr>
          <p:nvPr>
            <p:ph idx="1"/>
          </p:nvPr>
        </p:nvSpPr>
        <p:spPr/>
        <p:txBody>
          <a:bodyPr>
            <a:noAutofit/>
          </a:bodyPr>
          <a:lstStyle/>
          <a:p>
            <a:r>
              <a:rPr lang="de-DE" sz="2400" dirty="0"/>
              <a:t>Beispiele für die umgangssprachliche Verwendung:</a:t>
            </a:r>
          </a:p>
          <a:p>
            <a:pPr lvl="1"/>
            <a:r>
              <a:rPr lang="de-DE" sz="2000" dirty="0"/>
              <a:t>6 Richtige + Superzahl beim Lotto: „Chance 1 : 140 Millionen“ </a:t>
            </a:r>
          </a:p>
          <a:p>
            <a:pPr lvl="1"/>
            <a:r>
              <a:rPr lang="de-DE" sz="2000" dirty="0"/>
              <a:t>Die Regenwahrscheinlichkeit für morgen beträgt 80%</a:t>
            </a:r>
          </a:p>
          <a:p>
            <a:pPr lvl="1"/>
            <a:r>
              <a:rPr lang="de-DE" sz="2000" dirty="0"/>
              <a:t>Braunschweiger Zeitung vom 01.07.2015: „Das Bankhaus </a:t>
            </a:r>
            <a:r>
              <a:rPr lang="de-DE" sz="2000" dirty="0" err="1"/>
              <a:t>Behrenberg</a:t>
            </a:r>
            <a:r>
              <a:rPr lang="de-DE" sz="2000" dirty="0"/>
              <a:t> hat die Wahrscheinlichkeit für einen (…) </a:t>
            </a:r>
            <a:r>
              <a:rPr lang="de-DE" sz="2000" dirty="0" err="1"/>
              <a:t>Grexit</a:t>
            </a:r>
            <a:r>
              <a:rPr lang="de-DE" sz="2000" dirty="0"/>
              <a:t> von 40 auf 55% angehoben“</a:t>
            </a:r>
          </a:p>
          <a:p>
            <a:endParaRPr lang="de-DE" sz="2400" dirty="0"/>
          </a:p>
          <a:p>
            <a:r>
              <a:rPr lang="de-DE" sz="2400" dirty="0"/>
              <a:t>Offensichtlich ist eine Wahrscheinlichkeit also einfach nur eine Bewertung. Jeder, der sich mit der praktischen Anwendung von Wahrscheinlichkeiten beschäftigt, muss also zunächst folgende Fragen beantworten:</a:t>
            </a:r>
          </a:p>
          <a:p>
            <a:pPr lvl="1"/>
            <a:r>
              <a:rPr lang="de-DE" sz="2000" dirty="0"/>
              <a:t>Welche Objekte werden bezüglich welcher Eigenschaft durch eine Wahrscheinlichkeit bewertet?</a:t>
            </a:r>
          </a:p>
          <a:p>
            <a:pPr lvl="1"/>
            <a:r>
              <a:rPr lang="de-DE" sz="2000" dirty="0"/>
              <a:t>Wie sieht das Bewertungsverfahren konkret aus?</a:t>
            </a:r>
            <a:endParaRPr lang="de-DE" sz="1600" dirty="0"/>
          </a:p>
        </p:txBody>
      </p:sp>
      <p:sp>
        <p:nvSpPr>
          <p:cNvPr id="3" name="Foliennummernplatzhalter 2"/>
          <p:cNvSpPr>
            <a:spLocks noGrp="1"/>
          </p:cNvSpPr>
          <p:nvPr>
            <p:ph type="sldNum" sz="quarter" idx="12"/>
          </p:nvPr>
        </p:nvSpPr>
        <p:spPr/>
        <p:txBody>
          <a:bodyPr/>
          <a:lstStyle/>
          <a:p>
            <a:fld id="{29BD02F9-9519-42F7-A2FF-D784D78DA8ED}" type="slidenum">
              <a:rPr lang="de-DE" smtClean="0"/>
              <a:t>19</a:t>
            </a:fld>
            <a:endParaRPr lang="de-DE" dirty="0"/>
          </a:p>
        </p:txBody>
      </p:sp>
    </p:spTree>
    <p:extLst>
      <p:ext uri="{BB962C8B-B14F-4D97-AF65-F5344CB8AC3E}">
        <p14:creationId xmlns:p14="http://schemas.microsoft.com/office/powerpoint/2010/main" val="62285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Zitate</a:t>
            </a:r>
          </a:p>
        </p:txBody>
      </p:sp>
      <p:sp>
        <p:nvSpPr>
          <p:cNvPr id="5" name="Inhaltsplatzhalter 4"/>
          <p:cNvSpPr>
            <a:spLocks noGrp="1"/>
          </p:cNvSpPr>
          <p:nvPr>
            <p:ph idx="1"/>
          </p:nvPr>
        </p:nvSpPr>
        <p:spPr/>
        <p:txBody>
          <a:bodyPr>
            <a:normAutofit/>
          </a:bodyPr>
          <a:lstStyle/>
          <a:p>
            <a:r>
              <a:rPr lang="de-DE" sz="2400" dirty="0"/>
              <a:t>„</a:t>
            </a:r>
            <a:r>
              <a:rPr lang="de-DE" sz="2400" i="1" dirty="0" err="1"/>
              <a:t>Probability</a:t>
            </a:r>
            <a:r>
              <a:rPr lang="de-DE" sz="2400" i="1" dirty="0"/>
              <a:t> </a:t>
            </a:r>
            <a:r>
              <a:rPr lang="de-DE" sz="2400" i="1" dirty="0" err="1"/>
              <a:t>is</a:t>
            </a:r>
            <a:r>
              <a:rPr lang="de-DE" sz="2400" i="1" dirty="0"/>
              <a:t> </a:t>
            </a:r>
            <a:r>
              <a:rPr lang="de-DE" sz="2400" i="1" dirty="0" err="1"/>
              <a:t>the</a:t>
            </a:r>
            <a:r>
              <a:rPr lang="de-DE" sz="2400" i="1" dirty="0"/>
              <a:t> </a:t>
            </a:r>
            <a:r>
              <a:rPr lang="de-DE" sz="2400" i="1" dirty="0" err="1"/>
              <a:t>most</a:t>
            </a:r>
            <a:r>
              <a:rPr lang="de-DE" sz="2400" i="1" dirty="0"/>
              <a:t> </a:t>
            </a:r>
            <a:r>
              <a:rPr lang="de-DE" sz="2400" i="1" dirty="0" err="1"/>
              <a:t>important</a:t>
            </a:r>
            <a:r>
              <a:rPr lang="de-DE" sz="2400" i="1" dirty="0"/>
              <a:t> </a:t>
            </a:r>
            <a:r>
              <a:rPr lang="de-DE" sz="2400" i="1" dirty="0" err="1"/>
              <a:t>concept</a:t>
            </a:r>
            <a:r>
              <a:rPr lang="de-DE" sz="2400" i="1" dirty="0"/>
              <a:t> in modern </a:t>
            </a:r>
            <a:r>
              <a:rPr lang="de-DE" sz="2400" i="1" dirty="0" err="1"/>
              <a:t>science</a:t>
            </a:r>
            <a:r>
              <a:rPr lang="de-DE" sz="2400" i="1" dirty="0"/>
              <a:t>, </a:t>
            </a:r>
            <a:r>
              <a:rPr lang="de-DE" sz="2400" i="1" dirty="0" err="1"/>
              <a:t>especially</a:t>
            </a:r>
            <a:r>
              <a:rPr lang="de-DE" sz="2400" i="1" dirty="0"/>
              <a:t> </a:t>
            </a:r>
            <a:r>
              <a:rPr lang="de-DE" sz="2400" i="1" dirty="0" err="1"/>
              <a:t>as</a:t>
            </a:r>
            <a:r>
              <a:rPr lang="de-DE" sz="2400" i="1" dirty="0"/>
              <a:t> </a:t>
            </a:r>
            <a:r>
              <a:rPr lang="de-DE" sz="2400" i="1" dirty="0" err="1"/>
              <a:t>nobody</a:t>
            </a:r>
            <a:r>
              <a:rPr lang="de-DE" sz="2400" i="1" dirty="0"/>
              <a:t> </a:t>
            </a:r>
            <a:r>
              <a:rPr lang="de-DE" sz="2400" i="1" dirty="0" err="1"/>
              <a:t>has</a:t>
            </a:r>
            <a:r>
              <a:rPr lang="de-DE" sz="2400" i="1" dirty="0"/>
              <a:t> </a:t>
            </a:r>
            <a:r>
              <a:rPr lang="de-DE" sz="2400" i="1" dirty="0" err="1"/>
              <a:t>the</a:t>
            </a:r>
            <a:r>
              <a:rPr lang="de-DE" sz="2400" i="1" dirty="0"/>
              <a:t> </a:t>
            </a:r>
            <a:r>
              <a:rPr lang="de-DE" sz="2400" i="1" dirty="0" err="1"/>
              <a:t>slightest</a:t>
            </a:r>
            <a:r>
              <a:rPr lang="de-DE" sz="2400" i="1" dirty="0"/>
              <a:t> </a:t>
            </a:r>
            <a:r>
              <a:rPr lang="de-DE" sz="2400" i="1" dirty="0" err="1"/>
              <a:t>notation</a:t>
            </a:r>
            <a:r>
              <a:rPr lang="de-DE" sz="2400" i="1" dirty="0"/>
              <a:t> </a:t>
            </a:r>
            <a:r>
              <a:rPr lang="de-DE" sz="2400" i="1" dirty="0" err="1"/>
              <a:t>what</a:t>
            </a:r>
            <a:r>
              <a:rPr lang="de-DE" sz="2400" i="1" dirty="0"/>
              <a:t> </a:t>
            </a:r>
            <a:r>
              <a:rPr lang="de-DE" sz="2400" i="1" dirty="0" err="1"/>
              <a:t>it</a:t>
            </a:r>
            <a:r>
              <a:rPr lang="de-DE" sz="2400" i="1" dirty="0"/>
              <a:t> </a:t>
            </a:r>
            <a:r>
              <a:rPr lang="de-DE" sz="2400" i="1" dirty="0" err="1"/>
              <a:t>means</a:t>
            </a:r>
            <a:r>
              <a:rPr lang="de-DE" sz="2400" dirty="0"/>
              <a:t>“ (Bertrand Russell, [HR], S. 4)</a:t>
            </a:r>
          </a:p>
          <a:p>
            <a:r>
              <a:rPr lang="de-DE" sz="2400" dirty="0"/>
              <a:t>„</a:t>
            </a:r>
            <a:r>
              <a:rPr lang="de-DE" sz="2400" i="1" dirty="0"/>
              <a:t>Wahrscheinlichkeiten sind ein diffuses Konzept, und seit Jahrhunderten wird darüber debattiert, was eine Wahrscheinlichkeit nun eigentlich ist. (Es ist noch nicht einmal klar, ob es Wahrscheinlichkeiten überhaupt gibt.)</a:t>
            </a:r>
            <a:r>
              <a:rPr lang="de-DE" sz="2400" dirty="0"/>
              <a:t>“ (Hable, [HR], S. 1)</a:t>
            </a:r>
          </a:p>
          <a:p>
            <a:r>
              <a:rPr lang="de-DE" sz="2400" dirty="0"/>
              <a:t>„</a:t>
            </a:r>
            <a:r>
              <a:rPr lang="de-DE" sz="2400" i="1" dirty="0"/>
              <a:t>Die Geschichte zeigt, dass die Begriffe Zufall und Wahrscheinlichkeiten schwer -  sehr schwer – zu verstehen sind (…). (Ich glaube nicht, dass die Menschheit jemals dazu auserkoren wurde, Zufall und Wahrscheinlichkeiten zu verstehen)“ </a:t>
            </a:r>
            <a:r>
              <a:rPr lang="de-DE" sz="2400" dirty="0"/>
              <a:t>(Hoffmann-J</a:t>
            </a:r>
            <a:r>
              <a:rPr lang="da-DK" sz="2400" dirty="0"/>
              <a:t>ø</a:t>
            </a:r>
            <a:r>
              <a:rPr lang="de-DE" sz="2400" dirty="0" err="1"/>
              <a:t>rgensen</a:t>
            </a:r>
            <a:r>
              <a:rPr lang="de-DE" sz="2400" dirty="0"/>
              <a:t>, [HR], S. 6)</a:t>
            </a:r>
          </a:p>
          <a:p>
            <a:r>
              <a:rPr lang="de-DE" sz="2400" i="1" dirty="0"/>
              <a:t>„Dabei konnte sich aber vor allem der Wahrscheinlichkeitsbegriff einer allgemein akzeptierten Interpretation entziehen.“ </a:t>
            </a:r>
            <a:r>
              <a:rPr lang="de-DE" sz="2400" dirty="0"/>
              <a:t>(Augustin, [AT], S. 37)</a:t>
            </a:r>
          </a:p>
        </p:txBody>
      </p:sp>
      <p:sp>
        <p:nvSpPr>
          <p:cNvPr id="3" name="Foliennummernplatzhalter 2"/>
          <p:cNvSpPr>
            <a:spLocks noGrp="1"/>
          </p:cNvSpPr>
          <p:nvPr>
            <p:ph type="sldNum" sz="quarter" idx="12"/>
          </p:nvPr>
        </p:nvSpPr>
        <p:spPr/>
        <p:txBody>
          <a:bodyPr/>
          <a:lstStyle/>
          <a:p>
            <a:fld id="{29BD02F9-9519-42F7-A2FF-D784D78DA8ED}" type="slidenum">
              <a:rPr lang="de-DE" smtClean="0"/>
              <a:t>2</a:t>
            </a:fld>
            <a:endParaRPr lang="de-DE"/>
          </a:p>
        </p:txBody>
      </p:sp>
    </p:spTree>
    <p:extLst>
      <p:ext uri="{BB962C8B-B14F-4D97-AF65-F5344CB8AC3E}">
        <p14:creationId xmlns:p14="http://schemas.microsoft.com/office/powerpoint/2010/main" val="23190060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Praktische Wahrscheinlichkeit</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dirty="0"/>
                  <a:t>Zerlegt man Wahrscheinlichkeit in „</a:t>
                </a:r>
                <a:r>
                  <a:rPr lang="de-DE" sz="2400" u="sng" dirty="0"/>
                  <a:t>Wahr</a:t>
                </a:r>
                <a:r>
                  <a:rPr lang="de-DE" sz="2400" dirty="0"/>
                  <a:t>-</a:t>
                </a:r>
                <a:r>
                  <a:rPr lang="de-DE" sz="2400" u="sng" dirty="0"/>
                  <a:t>schein</a:t>
                </a:r>
                <a:r>
                  <a:rPr lang="de-DE" sz="2400" dirty="0"/>
                  <a:t>-</a:t>
                </a:r>
                <a:r>
                  <a:rPr lang="de-DE" sz="2400" dirty="0" err="1"/>
                  <a:t>lichkeit</a:t>
                </a:r>
                <a:r>
                  <a:rPr lang="de-DE" sz="2400" dirty="0"/>
                  <a:t>“, so folgt: die Wahrscheinlichkeit drückt aus, wie </a:t>
                </a:r>
                <a:r>
                  <a:rPr lang="de-DE" sz="2400" u="sng" dirty="0"/>
                  <a:t>wahr</a:t>
                </a:r>
                <a:r>
                  <a:rPr lang="de-DE" sz="2400" dirty="0"/>
                  <a:t> etwas zu sein </a:t>
                </a:r>
                <a:r>
                  <a:rPr lang="de-DE" sz="2400" u="sng" dirty="0"/>
                  <a:t>schein</a:t>
                </a:r>
                <a:r>
                  <a:rPr lang="de-DE" sz="2400" dirty="0"/>
                  <a:t>t. Wahrheit bezieht sich immer auf Aussagen.</a:t>
                </a:r>
              </a:p>
              <a:p>
                <a:pPr marL="457200" lvl="1" indent="0">
                  <a:buNone/>
                </a:pPr>
                <a:r>
                  <a:rPr lang="de-DE" sz="2000" dirty="0"/>
                  <a:t>Andere Formulierungen sind: Wahrscheinlichkeit ist der Grad der</a:t>
                </a:r>
              </a:p>
              <a:p>
                <a:pPr lvl="1"/>
                <a:r>
                  <a:rPr lang="de-DE" sz="2000" dirty="0"/>
                  <a:t>Plausibilität einer Aussage</a:t>
                </a:r>
              </a:p>
              <a:p>
                <a:pPr lvl="1"/>
                <a:r>
                  <a:rPr lang="de-DE" sz="2000" dirty="0"/>
                  <a:t>Überzeugung, dass eine Aussage wahr ist</a:t>
                </a:r>
              </a:p>
              <a:p>
                <a:pPr lvl="1"/>
                <a:endParaRPr lang="de-DE" sz="2000" dirty="0"/>
              </a:p>
              <a:p>
                <a:r>
                  <a:rPr lang="de-DE" sz="2400" dirty="0"/>
                  <a:t>Wahrscheinlichkeit ist also eine Bewertung von Aussagen („Objekte“) bezüglich ihrer Wahrheit („Eigenschaft“). Ist A eine Aussage, so ist</a:t>
                </a:r>
              </a:p>
              <a:p>
                <a:pPr lvl="1"/>
                <a:r>
                  <a:rPr lang="de-DE" sz="2000" dirty="0"/>
                  <a:t>P(A) für „Wahrscheinlichkeit der Aussage A“</a:t>
                </a:r>
              </a:p>
              <a:p>
                <a:pPr lvl="1"/>
                <a:r>
                  <a:rPr lang="de-DE" sz="2000" dirty="0"/>
                  <a:t>P(A) = 0 / P(A) = 1 bedeutet: die bewertende Person ist ohne jeden Zweifel davon überzeugt, dass die Aussage A falsch / wahr ist</a:t>
                </a:r>
              </a:p>
              <a:p>
                <a:pPr lvl="1"/>
                <a:r>
                  <a:rPr lang="de-DE" sz="2000" dirty="0"/>
                  <a:t>0 </a:t>
                </a:r>
                <a14:m>
                  <m:oMath xmlns:m="http://schemas.openxmlformats.org/officeDocument/2006/math">
                    <m:r>
                      <a:rPr lang="de-DE" sz="2000" i="1">
                        <a:latin typeface="Cambria Math" panose="02040503050406030204" pitchFamily="18" charset="0"/>
                      </a:rPr>
                      <m:t>≤</m:t>
                    </m:r>
                  </m:oMath>
                </a14:m>
                <a:r>
                  <a:rPr lang="de-DE" sz="2000" dirty="0"/>
                  <a:t> P(A) </a:t>
                </a:r>
                <a14:m>
                  <m:oMath xmlns:m="http://schemas.openxmlformats.org/officeDocument/2006/math">
                    <m:r>
                      <a:rPr lang="de-DE" sz="2000" i="1">
                        <a:latin typeface="Cambria Math" panose="02040503050406030204" pitchFamily="18" charset="0"/>
                      </a:rPr>
                      <m:t>≤</m:t>
                    </m:r>
                  </m:oMath>
                </a14:m>
                <a:r>
                  <a:rPr lang="de-DE" sz="2000" dirty="0"/>
                  <a:t> 1</a:t>
                </a:r>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b="-6022"/>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20</a:t>
            </a:fld>
            <a:endParaRPr lang="de-DE" dirty="0"/>
          </a:p>
        </p:txBody>
      </p:sp>
      <p:sp>
        <p:nvSpPr>
          <p:cNvPr id="2" name="Rechteck 1"/>
          <p:cNvSpPr/>
          <p:nvPr/>
        </p:nvSpPr>
        <p:spPr>
          <a:xfrm>
            <a:off x="-150134" y="7373908"/>
            <a:ext cx="646331" cy="400110"/>
          </a:xfrm>
          <a:prstGeom prst="rect">
            <a:avLst/>
          </a:prstGeom>
        </p:spPr>
        <p:txBody>
          <a:bodyPr wrap="none">
            <a:spAutoFit/>
          </a:bodyPr>
          <a:lstStyle/>
          <a:p>
            <a:pPr lvl="1"/>
            <a:endParaRPr lang="de-DE" sz="2000" dirty="0"/>
          </a:p>
        </p:txBody>
      </p:sp>
    </p:spTree>
    <p:extLst>
      <p:ext uri="{BB962C8B-B14F-4D97-AF65-F5344CB8AC3E}">
        <p14:creationId xmlns:p14="http://schemas.microsoft.com/office/powerpoint/2010/main" val="3256344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Hinweise zur praktischen Wahrscheinlichkeit</a:t>
            </a:r>
          </a:p>
        </p:txBody>
      </p:sp>
      <p:sp>
        <p:nvSpPr>
          <p:cNvPr id="5" name="Inhaltsplatzhalter 4"/>
          <p:cNvSpPr>
            <a:spLocks noGrp="1"/>
          </p:cNvSpPr>
          <p:nvPr>
            <p:ph idx="1"/>
          </p:nvPr>
        </p:nvSpPr>
        <p:spPr/>
        <p:txBody>
          <a:bodyPr>
            <a:noAutofit/>
          </a:bodyPr>
          <a:lstStyle/>
          <a:p>
            <a:r>
              <a:rPr lang="de-DE" sz="2400" dirty="0"/>
              <a:t>Die so definierte Wahrscheinlichkeit wird in Abgrenzung zur axiomatischen Wahrscheinlichkeit nach Kolmogoroff als </a:t>
            </a:r>
            <a:r>
              <a:rPr lang="de-DE" sz="2400" b="1" dirty="0"/>
              <a:t>praktische Wahrscheinlichkeit</a:t>
            </a:r>
            <a:r>
              <a:rPr lang="de-DE" sz="2400" dirty="0"/>
              <a:t> – im Folgenden kurz „Wahrscheinlichkeit“ – bezeichnet</a:t>
            </a:r>
          </a:p>
          <a:p>
            <a:endParaRPr lang="de-DE" sz="2400" dirty="0"/>
          </a:p>
          <a:p>
            <a:r>
              <a:rPr lang="de-DE" sz="2400" dirty="0"/>
              <a:t>Die üblichen Begriffe „Zufall“, „Ereignis“, „Experiment“, „</a:t>
            </a:r>
            <a:r>
              <a:rPr lang="de-DE" sz="2400" dirty="0" err="1"/>
              <a:t>Kolmogoroffsche</a:t>
            </a:r>
            <a:r>
              <a:rPr lang="de-DE" sz="2400" dirty="0"/>
              <a:t> Axiome“ oder Ähnliches werden nicht benötigt. Wahrscheinlichkeiten haben im Regelfall nichts mit Zufall zu tun,  Stochastik ist nicht „</a:t>
            </a:r>
            <a:r>
              <a:rPr lang="de-DE" sz="2400" i="1" dirty="0"/>
              <a:t>die Lehre von den Gesetzmäßigkeiten des Zufalls</a:t>
            </a:r>
            <a:r>
              <a:rPr lang="de-DE" sz="2400" dirty="0"/>
              <a:t>“ ([GH], Seite 1).</a:t>
            </a:r>
          </a:p>
          <a:p>
            <a:endParaRPr lang="de-DE" sz="2400" dirty="0"/>
          </a:p>
          <a:p>
            <a:r>
              <a:rPr lang="de-DE" sz="2400" dirty="0"/>
              <a:t>Wahrscheinlichkeiten sind immer auch subjektiv: was für den einen plausibel erscheint, kann für den anderen unplausibel sein und was mit heute unplausibel erscheint, kann ich morgen erklären.</a:t>
            </a:r>
          </a:p>
        </p:txBody>
      </p:sp>
      <p:sp>
        <p:nvSpPr>
          <p:cNvPr id="3" name="Foliennummernplatzhalter 2"/>
          <p:cNvSpPr>
            <a:spLocks noGrp="1"/>
          </p:cNvSpPr>
          <p:nvPr>
            <p:ph type="sldNum" sz="quarter" idx="12"/>
          </p:nvPr>
        </p:nvSpPr>
        <p:spPr/>
        <p:txBody>
          <a:bodyPr/>
          <a:lstStyle/>
          <a:p>
            <a:fld id="{29BD02F9-9519-42F7-A2FF-D784D78DA8ED}" type="slidenum">
              <a:rPr lang="de-DE" smtClean="0"/>
              <a:t>21</a:t>
            </a:fld>
            <a:endParaRPr lang="de-DE" dirty="0"/>
          </a:p>
        </p:txBody>
      </p:sp>
      <p:sp>
        <p:nvSpPr>
          <p:cNvPr id="2" name="Rechteck 1"/>
          <p:cNvSpPr/>
          <p:nvPr/>
        </p:nvSpPr>
        <p:spPr>
          <a:xfrm>
            <a:off x="-150134" y="7373908"/>
            <a:ext cx="646331" cy="400110"/>
          </a:xfrm>
          <a:prstGeom prst="rect">
            <a:avLst/>
          </a:prstGeom>
        </p:spPr>
        <p:txBody>
          <a:bodyPr wrap="none">
            <a:spAutoFit/>
          </a:bodyPr>
          <a:lstStyle/>
          <a:p>
            <a:pPr lvl="1"/>
            <a:endParaRPr lang="de-DE" sz="2000" dirty="0"/>
          </a:p>
        </p:txBody>
      </p:sp>
    </p:spTree>
    <p:extLst>
      <p:ext uri="{BB962C8B-B14F-4D97-AF65-F5344CB8AC3E}">
        <p14:creationId xmlns:p14="http://schemas.microsoft.com/office/powerpoint/2010/main" val="1591767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Umgangssprachliche Begriffe</a:t>
            </a:r>
          </a:p>
        </p:txBody>
      </p:sp>
      <p:sp>
        <p:nvSpPr>
          <p:cNvPr id="5" name="Inhaltsplatzhalter 4"/>
          <p:cNvSpPr>
            <a:spLocks noGrp="1"/>
          </p:cNvSpPr>
          <p:nvPr>
            <p:ph idx="1"/>
          </p:nvPr>
        </p:nvSpPr>
        <p:spPr/>
        <p:txBody>
          <a:bodyPr>
            <a:noAutofit/>
          </a:bodyPr>
          <a:lstStyle/>
          <a:p>
            <a:pPr marL="0" indent="0">
              <a:buNone/>
            </a:pPr>
            <a:r>
              <a:rPr lang="de-DE" sz="2400" dirty="0"/>
              <a:t>Zur Beschreibung der Höhe einer Wahrscheinlichkeit kann man einen Zusammenhang zwischen umgangssprachlichen Begriffen und Zahlen herstellen. Beispiel:</a:t>
            </a:r>
          </a:p>
        </p:txBody>
      </p:sp>
      <p:sp>
        <p:nvSpPr>
          <p:cNvPr id="3" name="Foliennummernplatzhalter 2"/>
          <p:cNvSpPr>
            <a:spLocks noGrp="1"/>
          </p:cNvSpPr>
          <p:nvPr>
            <p:ph type="sldNum" sz="quarter" idx="12"/>
          </p:nvPr>
        </p:nvSpPr>
        <p:spPr/>
        <p:txBody>
          <a:bodyPr/>
          <a:lstStyle/>
          <a:p>
            <a:fld id="{29BD02F9-9519-42F7-A2FF-D784D78DA8ED}" type="slidenum">
              <a:rPr lang="de-DE" smtClean="0"/>
              <a:t>22</a:t>
            </a:fld>
            <a:endParaRPr lang="de-DE" dirty="0"/>
          </a:p>
        </p:txBody>
      </p:sp>
      <mc:AlternateContent xmlns:mc="http://schemas.openxmlformats.org/markup-compatibility/2006" xmlns:a14="http://schemas.microsoft.com/office/drawing/2010/main">
        <mc:Choice Requires="a14">
          <p:graphicFrame>
            <p:nvGraphicFramePr>
              <p:cNvPr id="2" name="Tabelle 1"/>
              <p:cNvGraphicFramePr>
                <a:graphicFrameLocks noGrp="1"/>
              </p:cNvGraphicFramePr>
              <p:nvPr>
                <p:extLst>
                  <p:ext uri="{D42A27DB-BD31-4B8C-83A1-F6EECF244321}">
                    <p14:modId xmlns:p14="http://schemas.microsoft.com/office/powerpoint/2010/main" val="2016651795"/>
                  </p:ext>
                </p:extLst>
              </p:nvPr>
            </p:nvGraphicFramePr>
            <p:xfrm>
              <a:off x="2038527" y="3184918"/>
              <a:ext cx="7139030" cy="2284704"/>
            </p:xfrm>
            <a:graphic>
              <a:graphicData uri="http://schemas.openxmlformats.org/drawingml/2006/table">
                <a:tbl>
                  <a:tblPr firstRow="1" firstCol="1" bandRow="1">
                    <a:tableStyleId>{5C22544A-7EE6-4342-B048-85BDC9FD1C3A}</a:tableStyleId>
                  </a:tblPr>
                  <a:tblGrid>
                    <a:gridCol w="2671519">
                      <a:extLst>
                        <a:ext uri="{9D8B030D-6E8A-4147-A177-3AD203B41FA5}">
                          <a16:colId xmlns:a16="http://schemas.microsoft.com/office/drawing/2014/main" val="2549059625"/>
                        </a:ext>
                      </a:extLst>
                    </a:gridCol>
                    <a:gridCol w="4467511">
                      <a:extLst>
                        <a:ext uri="{9D8B030D-6E8A-4147-A177-3AD203B41FA5}">
                          <a16:colId xmlns:a16="http://schemas.microsoft.com/office/drawing/2014/main" val="3804740930"/>
                        </a:ext>
                      </a:extLst>
                    </a:gridCol>
                  </a:tblGrid>
                  <a:tr h="380784">
                    <a:tc>
                      <a:txBody>
                        <a:bodyPr/>
                        <a:lstStyle/>
                        <a:p>
                          <a:pPr algn="ctr">
                            <a:lnSpc>
                              <a:spcPct val="107000"/>
                            </a:lnSpc>
                            <a:spcAft>
                              <a:spcPts val="0"/>
                            </a:spcAft>
                          </a:pPr>
                          <a:r>
                            <a:rPr lang="de-DE" sz="2000" dirty="0">
                              <a:effectLst/>
                            </a:rPr>
                            <a:t>Begriff</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de-DE" sz="2000" dirty="0">
                              <a:effectLst/>
                            </a:rPr>
                            <a:t>Intervall</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91138544"/>
                      </a:ext>
                    </a:extLst>
                  </a:tr>
                  <a:tr h="380784">
                    <a:tc>
                      <a:txBody>
                        <a:bodyPr/>
                        <a:lstStyle/>
                        <a:p>
                          <a:pPr>
                            <a:lnSpc>
                              <a:spcPct val="107000"/>
                            </a:lnSpc>
                            <a:spcAft>
                              <a:spcPts val="0"/>
                            </a:spcAft>
                          </a:pPr>
                          <a:r>
                            <a:rPr lang="de-DE" sz="2000" dirty="0">
                              <a:effectLst/>
                            </a:rPr>
                            <a:t>sehr unwahrscheinlich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tabLst>
                              <a:tab pos="363855" algn="l"/>
                              <a:tab pos="561340" algn="l"/>
                              <a:tab pos="1731645" algn="l"/>
                              <a:tab pos="1911985" algn="l"/>
                            </a:tabLst>
                          </a:pPr>
                          <a:r>
                            <a:rPr lang="de-DE" sz="2000" dirty="0">
                              <a:effectLst/>
                            </a:rPr>
                            <a:t>  0 %	</a:t>
                          </a:r>
                          <a14:m>
                            <m:oMath xmlns:m="http://schemas.openxmlformats.org/officeDocument/2006/math">
                              <m:r>
                                <a:rPr lang="de-DE" sz="2000" b="0" i="0" smtClean="0">
                                  <a:effectLst/>
                                  <a:latin typeface="Cambria Math" panose="02040503050406030204" pitchFamily="18" charset="0"/>
                                </a:rPr>
                                <m:t> </m:t>
                              </m:r>
                              <m:r>
                                <a:rPr lang="de-DE" sz="2000">
                                  <a:effectLst/>
                                  <a:latin typeface="Cambria Math" panose="02040503050406030204" pitchFamily="18" charset="0"/>
                                </a:rPr>
                                <m:t>≤</m:t>
                              </m:r>
                            </m:oMath>
                          </a14:m>
                          <a:r>
                            <a:rPr lang="de-DE" sz="2000" dirty="0">
                              <a:effectLst/>
                            </a:rPr>
                            <a:t>  Wahrscheinlichkeit  &lt;    10 %</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92554158"/>
                      </a:ext>
                    </a:extLst>
                  </a:tr>
                  <a:tr h="380784">
                    <a:tc>
                      <a:txBody>
                        <a:bodyPr/>
                        <a:lstStyle/>
                        <a:p>
                          <a:pPr>
                            <a:lnSpc>
                              <a:spcPct val="107000"/>
                            </a:lnSpc>
                            <a:spcAft>
                              <a:spcPts val="0"/>
                            </a:spcAft>
                          </a:pPr>
                          <a:r>
                            <a:rPr lang="de-DE" sz="2000" dirty="0">
                              <a:effectLst/>
                            </a:rPr>
                            <a:t>unwahrscheinlich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tabLst>
                              <a:tab pos="363855" algn="l"/>
                              <a:tab pos="561340" algn="l"/>
                              <a:tab pos="1731645" algn="l"/>
                              <a:tab pos="1911985" algn="l"/>
                            </a:tabLst>
                          </a:pPr>
                          <a:r>
                            <a:rPr lang="de-DE" sz="2000" dirty="0">
                              <a:effectLst/>
                            </a:rPr>
                            <a:t>10 %	 </a:t>
                          </a:r>
                          <a14:m>
                            <m:oMath xmlns:m="http://schemas.openxmlformats.org/officeDocument/2006/math">
                              <m:r>
                                <a:rPr lang="de-DE" sz="2000">
                                  <a:effectLst/>
                                  <a:latin typeface="Cambria Math" panose="02040503050406030204" pitchFamily="18" charset="0"/>
                                </a:rPr>
                                <m:t>≤</m:t>
                              </m:r>
                            </m:oMath>
                          </a14:m>
                          <a:r>
                            <a:rPr lang="de-DE" sz="2000" dirty="0">
                              <a:effectLst/>
                            </a:rPr>
                            <a:t>  Wahrscheinlichkeit  &lt;    30 %</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21898326"/>
                      </a:ext>
                    </a:extLst>
                  </a:tr>
                  <a:tr h="380784">
                    <a:tc>
                      <a:txBody>
                        <a:bodyPr/>
                        <a:lstStyle/>
                        <a:p>
                          <a:pPr>
                            <a:lnSpc>
                              <a:spcPct val="107000"/>
                            </a:lnSpc>
                            <a:spcAft>
                              <a:spcPts val="0"/>
                            </a:spcAft>
                          </a:pPr>
                          <a:r>
                            <a:rPr lang="de-DE" sz="2000" dirty="0">
                              <a:effectLst/>
                            </a:rPr>
                            <a:t>möglich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tabLst>
                              <a:tab pos="363855" algn="l"/>
                              <a:tab pos="561340" algn="l"/>
                              <a:tab pos="1731645" algn="l"/>
                              <a:tab pos="1911985" algn="l"/>
                            </a:tabLst>
                          </a:pPr>
                          <a:r>
                            <a:rPr lang="de-DE" sz="2000" dirty="0">
                              <a:effectLst/>
                            </a:rPr>
                            <a:t>30 %  </a:t>
                          </a:r>
                          <a14:m>
                            <m:oMath xmlns:m="http://schemas.openxmlformats.org/officeDocument/2006/math">
                              <m:r>
                                <a:rPr lang="de-DE" sz="2000">
                                  <a:effectLst/>
                                  <a:latin typeface="Cambria Math" panose="02040503050406030204" pitchFamily="18" charset="0"/>
                                </a:rPr>
                                <m:t>≤</m:t>
                              </m:r>
                            </m:oMath>
                          </a14:m>
                          <a:r>
                            <a:rPr lang="de-DE" sz="2000" dirty="0">
                              <a:effectLst/>
                            </a:rPr>
                            <a:t>  Wahrscheinlichkeit  &lt;    70 %</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27276102"/>
                      </a:ext>
                    </a:extLst>
                  </a:tr>
                  <a:tr h="380784">
                    <a:tc>
                      <a:txBody>
                        <a:bodyPr/>
                        <a:lstStyle/>
                        <a:p>
                          <a:pPr>
                            <a:lnSpc>
                              <a:spcPct val="107000"/>
                            </a:lnSpc>
                            <a:spcAft>
                              <a:spcPts val="0"/>
                            </a:spcAft>
                          </a:pPr>
                          <a:r>
                            <a:rPr lang="de-DE" sz="2000">
                              <a:effectLst/>
                            </a:rPr>
                            <a:t>wahrscheinlich</a:t>
                          </a:r>
                          <a:endParaRPr lang="de-DE"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tabLst>
                              <a:tab pos="363855" algn="l"/>
                              <a:tab pos="561340" algn="l"/>
                              <a:tab pos="1731645" algn="l"/>
                              <a:tab pos="1911985" algn="l"/>
                            </a:tabLst>
                          </a:pPr>
                          <a:r>
                            <a:rPr lang="de-DE" sz="2000" dirty="0">
                              <a:effectLst/>
                            </a:rPr>
                            <a:t>70 %	</a:t>
                          </a:r>
                          <a14:m>
                            <m:oMath xmlns:m="http://schemas.openxmlformats.org/officeDocument/2006/math">
                              <m:r>
                                <a:rPr lang="de-DE" sz="2000" b="0" i="0" smtClean="0">
                                  <a:effectLst/>
                                  <a:latin typeface="Cambria Math" panose="02040503050406030204" pitchFamily="18" charset="0"/>
                                </a:rPr>
                                <m:t> </m:t>
                              </m:r>
                              <m:r>
                                <a:rPr lang="de-DE" sz="2000">
                                  <a:effectLst/>
                                  <a:latin typeface="Cambria Math" panose="02040503050406030204" pitchFamily="18" charset="0"/>
                                </a:rPr>
                                <m:t>≤</m:t>
                              </m:r>
                            </m:oMath>
                          </a14:m>
                          <a:r>
                            <a:rPr lang="de-DE" sz="2000" dirty="0">
                              <a:effectLst/>
                            </a:rPr>
                            <a:t>  Wahrscheinlichkeit  &lt;    90 %</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08889879"/>
                      </a:ext>
                    </a:extLst>
                  </a:tr>
                  <a:tr h="380784">
                    <a:tc>
                      <a:txBody>
                        <a:bodyPr/>
                        <a:lstStyle/>
                        <a:p>
                          <a:pPr>
                            <a:lnSpc>
                              <a:spcPct val="107000"/>
                            </a:lnSpc>
                            <a:spcAft>
                              <a:spcPts val="0"/>
                            </a:spcAft>
                          </a:pPr>
                          <a:r>
                            <a:rPr lang="de-DE" sz="2000">
                              <a:effectLst/>
                            </a:rPr>
                            <a:t>sehr wahrscheinlich</a:t>
                          </a:r>
                          <a:endParaRPr lang="de-DE"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tabLst>
                              <a:tab pos="363855" algn="l"/>
                              <a:tab pos="561340" algn="l"/>
                              <a:tab pos="1731645" algn="l"/>
                              <a:tab pos="1911985" algn="l"/>
                            </a:tabLst>
                          </a:pPr>
                          <a:r>
                            <a:rPr lang="de-DE" sz="2000" dirty="0">
                              <a:effectLst/>
                            </a:rPr>
                            <a:t>90 %	</a:t>
                          </a:r>
                          <a14:m>
                            <m:oMath xmlns:m="http://schemas.openxmlformats.org/officeDocument/2006/math">
                              <m:r>
                                <a:rPr lang="de-DE" sz="2000" b="0" i="0" smtClean="0">
                                  <a:effectLst/>
                                  <a:latin typeface="Cambria Math" panose="02040503050406030204" pitchFamily="18" charset="0"/>
                                </a:rPr>
                                <m:t> </m:t>
                              </m:r>
                              <m:r>
                                <a:rPr lang="de-DE" sz="2000">
                                  <a:effectLst/>
                                  <a:latin typeface="Cambria Math" panose="02040503050406030204" pitchFamily="18" charset="0"/>
                                </a:rPr>
                                <m:t>≤</m:t>
                              </m:r>
                            </m:oMath>
                          </a14:m>
                          <a:r>
                            <a:rPr lang="de-DE" sz="2000" dirty="0">
                              <a:effectLst/>
                            </a:rPr>
                            <a:t>  Wahrscheinlichkeit </a:t>
                          </a:r>
                          <a14:m>
                            <m:oMath xmlns:m="http://schemas.openxmlformats.org/officeDocument/2006/math">
                              <m:r>
                                <a:rPr lang="de-DE" sz="2000" b="0" i="0" smtClean="0">
                                  <a:effectLst/>
                                  <a:latin typeface="Cambria Math" panose="02040503050406030204" pitchFamily="18" charset="0"/>
                                </a:rPr>
                                <m:t> </m:t>
                              </m:r>
                              <m:r>
                                <a:rPr lang="de-DE" sz="2000">
                                  <a:effectLst/>
                                  <a:latin typeface="Cambria Math" panose="02040503050406030204" pitchFamily="18" charset="0"/>
                                </a:rPr>
                                <m:t>≤</m:t>
                              </m:r>
                            </m:oMath>
                          </a14:m>
                          <a:r>
                            <a:rPr lang="de-DE" sz="2000" dirty="0">
                              <a:effectLst/>
                            </a:rPr>
                            <a:t> 100 %</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58661027"/>
                      </a:ext>
                    </a:extLst>
                  </a:tr>
                </a:tbl>
              </a:graphicData>
            </a:graphic>
          </p:graphicFrame>
        </mc:Choice>
        <mc:Fallback xmlns="">
          <p:graphicFrame>
            <p:nvGraphicFramePr>
              <p:cNvPr id="2" name="Tabelle 1"/>
              <p:cNvGraphicFramePr>
                <a:graphicFrameLocks noGrp="1"/>
              </p:cNvGraphicFramePr>
              <p:nvPr>
                <p:extLst>
                  <p:ext uri="{D42A27DB-BD31-4B8C-83A1-F6EECF244321}">
                    <p14:modId xmlns:p14="http://schemas.microsoft.com/office/powerpoint/2010/main" val="2016651795"/>
                  </p:ext>
                </p:extLst>
              </p:nvPr>
            </p:nvGraphicFramePr>
            <p:xfrm>
              <a:off x="2038527" y="3184918"/>
              <a:ext cx="7139030" cy="2284704"/>
            </p:xfrm>
            <a:graphic>
              <a:graphicData uri="http://schemas.openxmlformats.org/drawingml/2006/table">
                <a:tbl>
                  <a:tblPr firstRow="1" firstCol="1" bandRow="1">
                    <a:tableStyleId>{5C22544A-7EE6-4342-B048-85BDC9FD1C3A}</a:tableStyleId>
                  </a:tblPr>
                  <a:tblGrid>
                    <a:gridCol w="2671519">
                      <a:extLst>
                        <a:ext uri="{9D8B030D-6E8A-4147-A177-3AD203B41FA5}">
                          <a16:colId xmlns:a16="http://schemas.microsoft.com/office/drawing/2014/main" val="2549059625"/>
                        </a:ext>
                      </a:extLst>
                    </a:gridCol>
                    <a:gridCol w="4467511">
                      <a:extLst>
                        <a:ext uri="{9D8B030D-6E8A-4147-A177-3AD203B41FA5}">
                          <a16:colId xmlns:a16="http://schemas.microsoft.com/office/drawing/2014/main" val="3804740930"/>
                        </a:ext>
                      </a:extLst>
                    </a:gridCol>
                  </a:tblGrid>
                  <a:tr h="380784">
                    <a:tc>
                      <a:txBody>
                        <a:bodyPr/>
                        <a:lstStyle/>
                        <a:p>
                          <a:pPr algn="ctr">
                            <a:lnSpc>
                              <a:spcPct val="107000"/>
                            </a:lnSpc>
                            <a:spcAft>
                              <a:spcPts val="0"/>
                            </a:spcAft>
                          </a:pPr>
                          <a:r>
                            <a:rPr lang="de-DE" sz="2000" dirty="0">
                              <a:effectLst/>
                            </a:rPr>
                            <a:t>Begriff</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07000"/>
                            </a:lnSpc>
                            <a:spcAft>
                              <a:spcPts val="0"/>
                            </a:spcAft>
                          </a:pPr>
                          <a:r>
                            <a:rPr lang="de-DE" sz="2000" dirty="0">
                              <a:effectLst/>
                            </a:rPr>
                            <a:t>Intervall</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91138544"/>
                      </a:ext>
                    </a:extLst>
                  </a:tr>
                  <a:tr h="380784">
                    <a:tc>
                      <a:txBody>
                        <a:bodyPr/>
                        <a:lstStyle/>
                        <a:p>
                          <a:pPr>
                            <a:lnSpc>
                              <a:spcPct val="107000"/>
                            </a:lnSpc>
                            <a:spcAft>
                              <a:spcPts val="0"/>
                            </a:spcAft>
                          </a:pPr>
                          <a:r>
                            <a:rPr lang="de-DE" sz="2000" dirty="0">
                              <a:effectLst/>
                            </a:rPr>
                            <a:t>sehr unwahrscheinlich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de-DE"/>
                        </a:p>
                      </a:txBody>
                      <a:tcPr marL="68580" marR="68580" marT="0" marB="0">
                        <a:blipFill>
                          <a:blip r:embed="rId2"/>
                          <a:stretch>
                            <a:fillRect l="-60027" t="-120968" r="-546" b="-425806"/>
                          </a:stretch>
                        </a:blipFill>
                      </a:tcPr>
                    </a:tc>
                    <a:extLst>
                      <a:ext uri="{0D108BD9-81ED-4DB2-BD59-A6C34878D82A}">
                        <a16:rowId xmlns:a16="http://schemas.microsoft.com/office/drawing/2014/main" val="3692554158"/>
                      </a:ext>
                    </a:extLst>
                  </a:tr>
                  <a:tr h="380784">
                    <a:tc>
                      <a:txBody>
                        <a:bodyPr/>
                        <a:lstStyle/>
                        <a:p>
                          <a:pPr>
                            <a:lnSpc>
                              <a:spcPct val="107000"/>
                            </a:lnSpc>
                            <a:spcAft>
                              <a:spcPts val="0"/>
                            </a:spcAft>
                          </a:pPr>
                          <a:r>
                            <a:rPr lang="de-DE" sz="2000" dirty="0">
                              <a:effectLst/>
                            </a:rPr>
                            <a:t>unwahrscheinlich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de-DE"/>
                        </a:p>
                      </a:txBody>
                      <a:tcPr marL="68580" marR="68580" marT="0" marB="0">
                        <a:blipFill>
                          <a:blip r:embed="rId2"/>
                          <a:stretch>
                            <a:fillRect l="-60027" t="-217460" r="-546" b="-319048"/>
                          </a:stretch>
                        </a:blipFill>
                      </a:tcPr>
                    </a:tc>
                    <a:extLst>
                      <a:ext uri="{0D108BD9-81ED-4DB2-BD59-A6C34878D82A}">
                        <a16:rowId xmlns:a16="http://schemas.microsoft.com/office/drawing/2014/main" val="721898326"/>
                      </a:ext>
                    </a:extLst>
                  </a:tr>
                  <a:tr h="380784">
                    <a:tc>
                      <a:txBody>
                        <a:bodyPr/>
                        <a:lstStyle/>
                        <a:p>
                          <a:pPr>
                            <a:lnSpc>
                              <a:spcPct val="107000"/>
                            </a:lnSpc>
                            <a:spcAft>
                              <a:spcPts val="0"/>
                            </a:spcAft>
                          </a:pPr>
                          <a:r>
                            <a:rPr lang="de-DE" sz="2000" dirty="0">
                              <a:effectLst/>
                            </a:rPr>
                            <a:t>möglich</a:t>
                          </a:r>
                          <a:endParaRPr lang="de-DE"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de-DE"/>
                        </a:p>
                      </a:txBody>
                      <a:tcPr marL="68580" marR="68580" marT="0" marB="0">
                        <a:blipFill>
                          <a:blip r:embed="rId2"/>
                          <a:stretch>
                            <a:fillRect l="-60027" t="-317460" r="-546" b="-219048"/>
                          </a:stretch>
                        </a:blipFill>
                      </a:tcPr>
                    </a:tc>
                    <a:extLst>
                      <a:ext uri="{0D108BD9-81ED-4DB2-BD59-A6C34878D82A}">
                        <a16:rowId xmlns:a16="http://schemas.microsoft.com/office/drawing/2014/main" val="1527276102"/>
                      </a:ext>
                    </a:extLst>
                  </a:tr>
                  <a:tr h="380784">
                    <a:tc>
                      <a:txBody>
                        <a:bodyPr/>
                        <a:lstStyle/>
                        <a:p>
                          <a:pPr>
                            <a:lnSpc>
                              <a:spcPct val="107000"/>
                            </a:lnSpc>
                            <a:spcAft>
                              <a:spcPts val="0"/>
                            </a:spcAft>
                          </a:pPr>
                          <a:r>
                            <a:rPr lang="de-DE" sz="2000">
                              <a:effectLst/>
                            </a:rPr>
                            <a:t>wahrscheinlich</a:t>
                          </a:r>
                          <a:endParaRPr lang="de-DE"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de-DE"/>
                        </a:p>
                      </a:txBody>
                      <a:tcPr marL="68580" marR="68580" marT="0" marB="0">
                        <a:blipFill>
                          <a:blip r:embed="rId2"/>
                          <a:stretch>
                            <a:fillRect l="-60027" t="-424194" r="-546" b="-122581"/>
                          </a:stretch>
                        </a:blipFill>
                      </a:tcPr>
                    </a:tc>
                    <a:extLst>
                      <a:ext uri="{0D108BD9-81ED-4DB2-BD59-A6C34878D82A}">
                        <a16:rowId xmlns:a16="http://schemas.microsoft.com/office/drawing/2014/main" val="3808889879"/>
                      </a:ext>
                    </a:extLst>
                  </a:tr>
                  <a:tr h="380784">
                    <a:tc>
                      <a:txBody>
                        <a:bodyPr/>
                        <a:lstStyle/>
                        <a:p>
                          <a:pPr>
                            <a:lnSpc>
                              <a:spcPct val="107000"/>
                            </a:lnSpc>
                            <a:spcAft>
                              <a:spcPts val="0"/>
                            </a:spcAft>
                          </a:pPr>
                          <a:r>
                            <a:rPr lang="de-DE" sz="2000">
                              <a:effectLst/>
                            </a:rPr>
                            <a:t>sehr wahrscheinlich</a:t>
                          </a:r>
                          <a:endParaRPr lang="de-DE"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de-DE"/>
                        </a:p>
                      </a:txBody>
                      <a:tcPr marL="68580" marR="68580" marT="0" marB="0">
                        <a:blipFill>
                          <a:blip r:embed="rId2"/>
                          <a:stretch>
                            <a:fillRect l="-60027" t="-515873" r="-546" b="-20635"/>
                          </a:stretch>
                        </a:blipFill>
                      </a:tcPr>
                    </a:tc>
                    <a:extLst>
                      <a:ext uri="{0D108BD9-81ED-4DB2-BD59-A6C34878D82A}">
                        <a16:rowId xmlns:a16="http://schemas.microsoft.com/office/drawing/2014/main" val="658661027"/>
                      </a:ext>
                    </a:extLst>
                  </a:tr>
                </a:tbl>
              </a:graphicData>
            </a:graphic>
          </p:graphicFrame>
        </mc:Fallback>
      </mc:AlternateContent>
    </p:spTree>
    <p:extLst>
      <p:ext uri="{BB962C8B-B14F-4D97-AF65-F5344CB8AC3E}">
        <p14:creationId xmlns:p14="http://schemas.microsoft.com/office/powerpoint/2010/main" val="4043947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Einordnung der Wahrscheinlichkeit</a:t>
            </a:r>
          </a:p>
        </p:txBody>
      </p:sp>
      <p:sp>
        <p:nvSpPr>
          <p:cNvPr id="5" name="Inhaltsplatzhalter 4"/>
          <p:cNvSpPr>
            <a:spLocks noGrp="1"/>
          </p:cNvSpPr>
          <p:nvPr>
            <p:ph idx="1"/>
          </p:nvPr>
        </p:nvSpPr>
        <p:spPr/>
        <p:txBody>
          <a:bodyPr>
            <a:noAutofit/>
          </a:bodyPr>
          <a:lstStyle/>
          <a:p>
            <a:pPr marL="0" indent="0">
              <a:buNone/>
            </a:pPr>
            <a:r>
              <a:rPr lang="de-DE" sz="2400" dirty="0"/>
              <a:t>Die Wahrscheinlichkeit ist einfach nur eine Bewertung, also etwas ganz Unspektakuläres (im Gegensatz zu den Zitaten auf den ersten Folien):</a:t>
            </a:r>
          </a:p>
          <a:p>
            <a:endParaRPr lang="de-DE" sz="2400" dirty="0"/>
          </a:p>
          <a:p>
            <a:endParaRPr lang="de-DE" sz="2400" dirty="0"/>
          </a:p>
          <a:p>
            <a:endParaRPr lang="de-DE" sz="2400" dirty="0"/>
          </a:p>
          <a:p>
            <a:endParaRPr lang="de-DE" sz="2400" dirty="0"/>
          </a:p>
          <a:p>
            <a:endParaRPr lang="de-DE" sz="24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23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170962526"/>
              </p:ext>
            </p:extLst>
          </p:nvPr>
        </p:nvGraphicFramePr>
        <p:xfrm>
          <a:off x="1359016" y="2600588"/>
          <a:ext cx="8632271" cy="3305263"/>
        </p:xfrm>
        <a:graphic>
          <a:graphicData uri="http://schemas.openxmlformats.org/drawingml/2006/table">
            <a:tbl>
              <a:tblPr firstRow="1" firstCol="1" bandRow="1">
                <a:tableStyleId>{5C22544A-7EE6-4342-B048-85BDC9FD1C3A}</a:tableStyleId>
              </a:tblPr>
              <a:tblGrid>
                <a:gridCol w="2206305">
                  <a:extLst>
                    <a:ext uri="{9D8B030D-6E8A-4147-A177-3AD203B41FA5}">
                      <a16:colId xmlns:a16="http://schemas.microsoft.com/office/drawing/2014/main" val="3377335832"/>
                    </a:ext>
                  </a:extLst>
                </a:gridCol>
                <a:gridCol w="2378635">
                  <a:extLst>
                    <a:ext uri="{9D8B030D-6E8A-4147-A177-3AD203B41FA5}">
                      <a16:colId xmlns:a16="http://schemas.microsoft.com/office/drawing/2014/main" val="4144754237"/>
                    </a:ext>
                  </a:extLst>
                </a:gridCol>
                <a:gridCol w="4047331">
                  <a:extLst>
                    <a:ext uri="{9D8B030D-6E8A-4147-A177-3AD203B41FA5}">
                      <a16:colId xmlns:a16="http://schemas.microsoft.com/office/drawing/2014/main" val="1039093185"/>
                    </a:ext>
                  </a:extLst>
                </a:gridCol>
              </a:tblGrid>
              <a:tr h="431351">
                <a:tc>
                  <a:txBody>
                    <a:bodyPr/>
                    <a:lstStyle/>
                    <a:p>
                      <a:pPr algn="ctr">
                        <a:lnSpc>
                          <a:spcPct val="107000"/>
                        </a:lnSpc>
                      </a:pPr>
                      <a:r>
                        <a:rPr lang="de-DE" sz="2000" dirty="0">
                          <a:effectLst/>
                        </a:rPr>
                        <a:t>Objekt</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07000"/>
                        </a:lnSpc>
                      </a:pPr>
                      <a:r>
                        <a:rPr lang="de-DE" sz="2000" dirty="0">
                          <a:effectLst/>
                        </a:rPr>
                        <a:t>Eigenschaft</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07000"/>
                        </a:lnSpc>
                      </a:pPr>
                      <a:r>
                        <a:rPr lang="de-DE" sz="2000" dirty="0">
                          <a:effectLst/>
                        </a:rPr>
                        <a:t>Bewertungsgröße</a:t>
                      </a:r>
                      <a:endParaRPr lang="de-DE"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9391134"/>
                  </a:ext>
                </a:extLst>
              </a:tr>
              <a:tr h="359239">
                <a:tc>
                  <a:txBody>
                    <a:bodyPr/>
                    <a:lstStyle/>
                    <a:p>
                      <a:pPr>
                        <a:lnSpc>
                          <a:spcPct val="107000"/>
                        </a:lnSpc>
                      </a:pPr>
                      <a:r>
                        <a:rPr lang="de-DE" sz="2000" dirty="0">
                          <a:effectLst/>
                        </a:rPr>
                        <a:t>Schüler/innen</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Leistung</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Note</a:t>
                      </a:r>
                      <a:endParaRPr lang="de-DE"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38384392"/>
                  </a:ext>
                </a:extLst>
              </a:tr>
              <a:tr h="359239">
                <a:tc>
                  <a:txBody>
                    <a:bodyPr/>
                    <a:lstStyle/>
                    <a:p>
                      <a:pPr>
                        <a:lnSpc>
                          <a:spcPct val="107000"/>
                        </a:lnSpc>
                      </a:pPr>
                      <a:r>
                        <a:rPr lang="de-DE" sz="2000" dirty="0">
                          <a:effectLst/>
                        </a:rPr>
                        <a:t>Mitarbeiter/innen</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Zielerreichung</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a:t>
                      </a:r>
                      <a:endParaRPr lang="de-DE"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77541919"/>
                  </a:ext>
                </a:extLst>
              </a:tr>
              <a:tr h="359239">
                <a:tc>
                  <a:txBody>
                    <a:bodyPr/>
                    <a:lstStyle/>
                    <a:p>
                      <a:pPr>
                        <a:lnSpc>
                          <a:spcPct val="107000"/>
                        </a:lnSpc>
                      </a:pPr>
                      <a:r>
                        <a:rPr lang="de-DE" sz="2000">
                          <a:effectLst/>
                        </a:rPr>
                        <a:t>Ware</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Qualität</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Note oder Punkte</a:t>
                      </a:r>
                      <a:endParaRPr lang="de-DE"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21566943"/>
                  </a:ext>
                </a:extLst>
              </a:tr>
              <a:tr h="359239">
                <a:tc>
                  <a:txBody>
                    <a:bodyPr/>
                    <a:lstStyle/>
                    <a:p>
                      <a:pPr>
                        <a:lnSpc>
                          <a:spcPct val="107000"/>
                        </a:lnSpc>
                      </a:pPr>
                      <a:r>
                        <a:rPr lang="de-DE" sz="2000">
                          <a:effectLst/>
                        </a:rPr>
                        <a:t>Staat</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Friedlichkeit</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Global Peace Index; Wert aus [1, 5] </a:t>
                      </a:r>
                      <a:endParaRPr lang="de-DE"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38135096"/>
                  </a:ext>
                </a:extLst>
              </a:tr>
              <a:tr h="359239">
                <a:tc>
                  <a:txBody>
                    <a:bodyPr/>
                    <a:lstStyle/>
                    <a:p>
                      <a:pPr>
                        <a:lnSpc>
                          <a:spcPct val="107000"/>
                        </a:lnSpc>
                      </a:pPr>
                      <a:r>
                        <a:rPr lang="de-DE" sz="2000" b="1" i="1">
                          <a:effectLst/>
                        </a:rPr>
                        <a:t>Aussage</a:t>
                      </a:r>
                      <a:endParaRPr lang="de-DE" sz="2000" b="1" i="1">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b="1" i="1" dirty="0">
                          <a:effectLst/>
                        </a:rPr>
                        <a:t>Wahrheit</a:t>
                      </a:r>
                      <a:endParaRPr lang="de-DE" sz="2000" b="1" i="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b="1" i="1" dirty="0">
                          <a:effectLst/>
                        </a:rPr>
                        <a:t>Wahrscheinlichkeit; Wert aus [0, 1]</a:t>
                      </a:r>
                      <a:endParaRPr lang="de-DE" sz="2000" b="1" i="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4859244"/>
                  </a:ext>
                </a:extLst>
              </a:tr>
              <a:tr h="359239">
                <a:tc>
                  <a:txBody>
                    <a:bodyPr/>
                    <a:lstStyle/>
                    <a:p>
                      <a:pPr>
                        <a:lnSpc>
                          <a:spcPct val="107000"/>
                        </a:lnSpc>
                      </a:pPr>
                      <a:r>
                        <a:rPr lang="de-DE" sz="2000">
                          <a:effectLst/>
                        </a:rPr>
                        <a:t>Mensch</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Glücksgefühl</a:t>
                      </a:r>
                      <a:endParaRPr lang="de-DE"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Glücksindex</a:t>
                      </a:r>
                      <a:endParaRPr lang="de-DE"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99175209"/>
                  </a:ext>
                </a:extLst>
              </a:tr>
              <a:tr h="359239">
                <a:tc>
                  <a:txBody>
                    <a:bodyPr/>
                    <a:lstStyle/>
                    <a:p>
                      <a:pPr>
                        <a:lnSpc>
                          <a:spcPct val="107000"/>
                        </a:lnSpc>
                      </a:pPr>
                      <a:r>
                        <a:rPr lang="de-DE" sz="2000">
                          <a:effectLst/>
                        </a:rPr>
                        <a:t>Mensch</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Intelligenz</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IQ in %</a:t>
                      </a:r>
                      <a:endParaRPr lang="de-DE"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73812596"/>
                  </a:ext>
                </a:extLst>
              </a:tr>
              <a:tr h="359239">
                <a:tc>
                  <a:txBody>
                    <a:bodyPr/>
                    <a:lstStyle/>
                    <a:p>
                      <a:pPr>
                        <a:lnSpc>
                          <a:spcPct val="107000"/>
                        </a:lnSpc>
                      </a:pPr>
                      <a:r>
                        <a:rPr lang="de-DE" sz="2000">
                          <a:effectLst/>
                        </a:rPr>
                        <a:t>Mozzarella</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a:effectLst/>
                        </a:rPr>
                        <a:t>Qualität</a:t>
                      </a:r>
                      <a:endParaRPr lang="de-DE"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07000"/>
                        </a:lnSpc>
                      </a:pPr>
                      <a:r>
                        <a:rPr lang="de-DE" sz="2000" dirty="0">
                          <a:effectLst/>
                        </a:rPr>
                        <a:t>Note</a:t>
                      </a:r>
                      <a:endParaRPr lang="de-DE"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3253209"/>
                  </a:ext>
                </a:extLst>
              </a:tr>
            </a:tbl>
          </a:graphicData>
        </a:graphic>
      </p:graphicFrame>
    </p:spTree>
    <p:extLst>
      <p:ext uri="{BB962C8B-B14F-4D97-AF65-F5344CB8AC3E}">
        <p14:creationId xmlns:p14="http://schemas.microsoft.com/office/powerpoint/2010/main" val="12642911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12772" cy="1325563"/>
          </a:xfrm>
        </p:spPr>
        <p:txBody>
          <a:bodyPr>
            <a:normAutofit/>
          </a:bodyPr>
          <a:lstStyle/>
          <a:p>
            <a:r>
              <a:rPr lang="de-DE" dirty="0"/>
              <a:t>Elemente der elementaren Wahrscheinlichkeit</a:t>
            </a:r>
          </a:p>
        </p:txBody>
      </p:sp>
      <p:sp>
        <p:nvSpPr>
          <p:cNvPr id="5" name="Inhaltsplatzhalter 4"/>
          <p:cNvSpPr>
            <a:spLocks noGrp="1"/>
          </p:cNvSpPr>
          <p:nvPr>
            <p:ph idx="1"/>
          </p:nvPr>
        </p:nvSpPr>
        <p:spPr/>
        <p:txBody>
          <a:bodyPr>
            <a:noAutofit/>
          </a:bodyPr>
          <a:lstStyle/>
          <a:p>
            <a:r>
              <a:rPr lang="de-DE" sz="2400" dirty="0"/>
              <a:t>Bei einer elementaren Wahrscheinlichkeit wird nicht auf die Wahrscheinlichkeiten anderer Aussagen zurückgegriffen</a:t>
            </a:r>
          </a:p>
          <a:p>
            <a:endParaRPr lang="de-DE" sz="2400" dirty="0"/>
          </a:p>
          <a:p>
            <a:r>
              <a:rPr lang="de-DE" sz="2400" dirty="0"/>
              <a:t>Die Einflussfaktoren (analog zu den anderen Bewertungen) sind:</a:t>
            </a:r>
          </a:p>
          <a:p>
            <a:pPr lvl="1"/>
            <a:r>
              <a:rPr lang="de-DE" sz="2000" dirty="0"/>
              <a:t>Bauchgefühl, keine oder nur schwache Begründung</a:t>
            </a:r>
          </a:p>
          <a:p>
            <a:pPr lvl="1"/>
            <a:r>
              <a:rPr lang="de-DE" sz="2000" dirty="0"/>
              <a:t>Einschätzung anderer Personen (Experten, Bekannte, Schwarmintelligenz)</a:t>
            </a:r>
          </a:p>
          <a:p>
            <a:pPr lvl="1"/>
            <a:r>
              <a:rPr lang="de-DE" sz="2000" dirty="0"/>
              <a:t>Relative Anteile auf Basis von Auswahl (a priori), Erfahrung (a posteriori) oder Hochrechnung</a:t>
            </a:r>
          </a:p>
          <a:p>
            <a:pPr lvl="1"/>
            <a:r>
              <a:rPr lang="de-DE" sz="2000" dirty="0"/>
              <a:t>Kehrwert der eigenen Wettquote</a:t>
            </a:r>
          </a:p>
          <a:p>
            <a:pPr lvl="1"/>
            <a:r>
              <a:rPr lang="de-DE" sz="2000" dirty="0"/>
              <a:t>Ggf. weitere Faktoren</a:t>
            </a:r>
          </a:p>
          <a:p>
            <a:endParaRPr lang="de-DE" sz="2000" dirty="0"/>
          </a:p>
          <a:p>
            <a:r>
              <a:rPr lang="de-DE" sz="2400" dirty="0"/>
              <a:t>Die Einzelbewertungen werden dann zur elementaren Wahrscheinlichkeit konsolidiert</a:t>
            </a:r>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24</a:t>
            </a:fld>
            <a:endParaRPr lang="de-DE" dirty="0"/>
          </a:p>
        </p:txBody>
      </p:sp>
    </p:spTree>
    <p:extLst>
      <p:ext uri="{BB962C8B-B14F-4D97-AF65-F5344CB8AC3E}">
        <p14:creationId xmlns:p14="http://schemas.microsoft.com/office/powerpoint/2010/main" val="1049981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Einflussfaktor: Einschätzung anderer</a:t>
            </a:r>
          </a:p>
        </p:txBody>
      </p:sp>
      <p:sp>
        <p:nvSpPr>
          <p:cNvPr id="5" name="Inhaltsplatzhalter 4"/>
          <p:cNvSpPr>
            <a:spLocks noGrp="1"/>
          </p:cNvSpPr>
          <p:nvPr>
            <p:ph idx="1"/>
          </p:nvPr>
        </p:nvSpPr>
        <p:spPr/>
        <p:txBody>
          <a:bodyPr>
            <a:noAutofit/>
          </a:bodyPr>
          <a:lstStyle/>
          <a:p>
            <a:r>
              <a:rPr lang="de-DE" sz="2400" dirty="0"/>
              <a:t>Fall 1: Einschätzung der Wahrscheinlichkeit von Bekannten oder Experten </a:t>
            </a:r>
          </a:p>
          <a:p>
            <a:endParaRPr lang="de-DE" sz="2400" dirty="0"/>
          </a:p>
          <a:p>
            <a:r>
              <a:rPr lang="de-DE" sz="2400" dirty="0"/>
              <a:t>Fall 2: Schwarmintelligenz (Umfrage) am Beispiel </a:t>
            </a:r>
            <a:r>
              <a:rPr lang="de-DE" sz="2400" dirty="0" err="1"/>
              <a:t>Brexit</a:t>
            </a:r>
            <a:r>
              <a:rPr lang="de-DE" sz="2400" dirty="0"/>
              <a:t> vor dem 23.06.2016</a:t>
            </a:r>
          </a:p>
          <a:p>
            <a:pPr lvl="1"/>
            <a:r>
              <a:rPr lang="de-DE" sz="2000" dirty="0"/>
              <a:t>Variante 1: Relative Häufigkeit auf Basis der Frage: „Glauben Sie, dass am 23.06. mehrheitlich für den </a:t>
            </a:r>
            <a:r>
              <a:rPr lang="de-DE" sz="2000" dirty="0" err="1"/>
              <a:t>Brexit</a:t>
            </a:r>
            <a:r>
              <a:rPr lang="de-DE" sz="2000" dirty="0"/>
              <a:t> gestimmt wird?“</a:t>
            </a:r>
          </a:p>
          <a:p>
            <a:pPr lvl="1"/>
            <a:r>
              <a:rPr lang="de-DE" sz="2000" dirty="0"/>
              <a:t>Variante 2: Relative Häufigkeit auf Basis der Frage: „Wie werden Sie selbst am 23.06. über den </a:t>
            </a:r>
            <a:r>
              <a:rPr lang="de-DE" sz="2000" dirty="0" err="1"/>
              <a:t>Brexit</a:t>
            </a:r>
            <a:r>
              <a:rPr lang="de-DE" sz="2000" dirty="0"/>
              <a:t> abstimmen?“</a:t>
            </a:r>
          </a:p>
          <a:p>
            <a:pPr lvl="1"/>
            <a:r>
              <a:rPr lang="de-DE" sz="2000" dirty="0"/>
              <a:t>Variante 3: Mittelwert der Antworten auf die Frage: „Wie hoch ist für Sie die Wahrscheinlichkeit, dass am 23.06. für den </a:t>
            </a:r>
            <a:r>
              <a:rPr lang="de-DE" sz="2000" dirty="0" err="1"/>
              <a:t>Brexit</a:t>
            </a:r>
            <a:r>
              <a:rPr lang="de-DE" sz="2000" dirty="0"/>
              <a:t> abgestimmt wird?“</a:t>
            </a:r>
          </a:p>
          <a:p>
            <a:pPr marL="0" indent="0">
              <a:buNone/>
            </a:pPr>
            <a:r>
              <a:rPr lang="de-DE" sz="2400" dirty="0"/>
              <a:t> </a:t>
            </a:r>
          </a:p>
          <a:p>
            <a:r>
              <a:rPr lang="de-DE" sz="2400" dirty="0"/>
              <a:t>Fall 3: Schwarmintelligenz (Wettquote) bei einem Buchmacher</a:t>
            </a:r>
          </a:p>
          <a:p>
            <a:pPr lvl="1"/>
            <a:r>
              <a:rPr lang="de-DE" sz="2000" dirty="0"/>
              <a:t>Der Kehrwert kann auch als Wahrscheinlichkeit interpretiert werden.</a:t>
            </a:r>
          </a:p>
        </p:txBody>
      </p:sp>
      <p:sp>
        <p:nvSpPr>
          <p:cNvPr id="3" name="Foliennummernplatzhalter 2"/>
          <p:cNvSpPr>
            <a:spLocks noGrp="1"/>
          </p:cNvSpPr>
          <p:nvPr>
            <p:ph type="sldNum" sz="quarter" idx="12"/>
          </p:nvPr>
        </p:nvSpPr>
        <p:spPr/>
        <p:txBody>
          <a:bodyPr/>
          <a:lstStyle/>
          <a:p>
            <a:fld id="{29BD02F9-9519-42F7-A2FF-D784D78DA8ED}" type="slidenum">
              <a:rPr lang="de-DE" smtClean="0"/>
              <a:t>25</a:t>
            </a:fld>
            <a:endParaRPr lang="de-DE" dirty="0"/>
          </a:p>
        </p:txBody>
      </p:sp>
    </p:spTree>
    <p:extLst>
      <p:ext uri="{BB962C8B-B14F-4D97-AF65-F5344CB8AC3E}">
        <p14:creationId xmlns:p14="http://schemas.microsoft.com/office/powerpoint/2010/main" val="164626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Einflussfaktor: Relativer Anteil (Auswahl)</a:t>
            </a:r>
          </a:p>
        </p:txBody>
      </p:sp>
      <p:sp>
        <p:nvSpPr>
          <p:cNvPr id="5" name="Inhaltsplatzhalter 4"/>
          <p:cNvSpPr>
            <a:spLocks noGrp="1"/>
          </p:cNvSpPr>
          <p:nvPr>
            <p:ph idx="1"/>
          </p:nvPr>
        </p:nvSpPr>
        <p:spPr/>
        <p:txBody>
          <a:bodyPr>
            <a:noAutofit/>
          </a:bodyPr>
          <a:lstStyle/>
          <a:p>
            <a:r>
              <a:rPr lang="de-DE" sz="2400" dirty="0"/>
              <a:t>Relative Anteile können sich auf Anzahlen, Flächen, Zeitabschnitte, Volumina, etc. beziehen</a:t>
            </a:r>
          </a:p>
          <a:p>
            <a:endParaRPr lang="de-DE" sz="2400" dirty="0"/>
          </a:p>
          <a:p>
            <a:r>
              <a:rPr lang="de-DE" sz="2400" dirty="0"/>
              <a:t>Typische Beispiele sind beim Glücksspiel die relativen Häufigkeiten vor der Durchführung des Spiels (daher a-priori)</a:t>
            </a:r>
          </a:p>
          <a:p>
            <a:pPr lvl="1"/>
            <a:r>
              <a:rPr lang="de-DE" sz="2000" dirty="0"/>
              <a:t>Würfeln: die relative Häufigkeit jeder Augenzahl auf dem Würfel beträgt 1/6</a:t>
            </a:r>
          </a:p>
          <a:p>
            <a:pPr lvl="1"/>
            <a:r>
              <a:rPr lang="de-DE" sz="2000" dirty="0"/>
              <a:t>Ziehen von gleichartigen Kugeln aus einer Urne: sind n Kugeln in der Urne, so hat jede Kugel die relative Häufigkeit 1/n.</a:t>
            </a:r>
          </a:p>
          <a:p>
            <a:pPr lvl="1"/>
            <a:endParaRPr lang="de-DE" sz="2000" dirty="0"/>
          </a:p>
          <a:p>
            <a:r>
              <a:rPr lang="de-DE" sz="2400" dirty="0"/>
              <a:t>Auswahl eines Volumenanteils einer Torte: ein Tortenstück hat (ungefähr) 1/12 des Gesamtvolumens und damit können sich 1/12 aller Kirschen im Tortenstück befinden.</a:t>
            </a:r>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26</a:t>
            </a:fld>
            <a:endParaRPr lang="de-DE" dirty="0"/>
          </a:p>
        </p:txBody>
      </p:sp>
    </p:spTree>
    <p:extLst>
      <p:ext uri="{BB962C8B-B14F-4D97-AF65-F5344CB8AC3E}">
        <p14:creationId xmlns:p14="http://schemas.microsoft.com/office/powerpoint/2010/main" val="1561290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Einflussfaktor: Relativer Anteil (Erfahrung)</a:t>
            </a:r>
          </a:p>
        </p:txBody>
      </p:sp>
      <p:sp>
        <p:nvSpPr>
          <p:cNvPr id="5" name="Inhaltsplatzhalter 4"/>
          <p:cNvSpPr>
            <a:spLocks noGrp="1"/>
          </p:cNvSpPr>
          <p:nvPr>
            <p:ph idx="1"/>
          </p:nvPr>
        </p:nvSpPr>
        <p:spPr/>
        <p:txBody>
          <a:bodyPr>
            <a:noAutofit/>
          </a:bodyPr>
          <a:lstStyle/>
          <a:p>
            <a:r>
              <a:rPr lang="de-DE" sz="2400" dirty="0"/>
              <a:t>Gleichartige Vorgänge werden häufig beobachtet und gemessen, wie oft ein bestimmtes Ergebnis angefallen ist</a:t>
            </a:r>
          </a:p>
          <a:p>
            <a:endParaRPr lang="de-DE" sz="2400" dirty="0"/>
          </a:p>
          <a:p>
            <a:r>
              <a:rPr lang="de-DE" sz="2400" dirty="0"/>
              <a:t>Typische Beispiele sind beim Glücksspiel die relativen Häufigkeiten nach der Durchführung des Spiels (daher a-posteriori)</a:t>
            </a:r>
          </a:p>
          <a:p>
            <a:pPr lvl="1"/>
            <a:r>
              <a:rPr lang="de-DE" sz="2000" dirty="0"/>
              <a:t>Würfeln: die relative Häufigkeit jeder Augenzahl nach häufigem Würfeln</a:t>
            </a:r>
          </a:p>
          <a:p>
            <a:pPr lvl="1"/>
            <a:r>
              <a:rPr lang="de-DE" sz="2000" dirty="0"/>
              <a:t>Häufiges Ziehen von gleichartigen Kugeln aus einer Urne mit anschließendem Zurücklegen</a:t>
            </a:r>
          </a:p>
          <a:p>
            <a:pPr lvl="1"/>
            <a:endParaRPr lang="de-DE" sz="2000" dirty="0"/>
          </a:p>
          <a:p>
            <a:r>
              <a:rPr lang="de-DE" sz="2400" dirty="0"/>
              <a:t>Probleme: </a:t>
            </a:r>
          </a:p>
          <a:p>
            <a:pPr lvl="1"/>
            <a:r>
              <a:rPr lang="de-DE" sz="2000" dirty="0"/>
              <a:t>Konstanz der Rahmenbedingungen ist unsicher</a:t>
            </a:r>
          </a:p>
          <a:p>
            <a:pPr lvl="1"/>
            <a:r>
              <a:rPr lang="de-DE" sz="2000" dirty="0"/>
              <a:t>Eventuelle Entwicklungen, die durch Regressionsfunktionen abgebildet werden könnten, werden ignoriert</a:t>
            </a:r>
            <a:endParaRPr lang="de-DE" sz="1600" dirty="0"/>
          </a:p>
        </p:txBody>
      </p:sp>
      <p:sp>
        <p:nvSpPr>
          <p:cNvPr id="3" name="Foliennummernplatzhalter 2"/>
          <p:cNvSpPr>
            <a:spLocks noGrp="1"/>
          </p:cNvSpPr>
          <p:nvPr>
            <p:ph type="sldNum" sz="quarter" idx="12"/>
          </p:nvPr>
        </p:nvSpPr>
        <p:spPr/>
        <p:txBody>
          <a:bodyPr/>
          <a:lstStyle/>
          <a:p>
            <a:fld id="{29BD02F9-9519-42F7-A2FF-D784D78DA8ED}" type="slidenum">
              <a:rPr lang="de-DE" smtClean="0"/>
              <a:t>27</a:t>
            </a:fld>
            <a:endParaRPr lang="de-DE" dirty="0"/>
          </a:p>
        </p:txBody>
      </p:sp>
    </p:spTree>
    <p:extLst>
      <p:ext uri="{BB962C8B-B14F-4D97-AF65-F5344CB8AC3E}">
        <p14:creationId xmlns:p14="http://schemas.microsoft.com/office/powerpoint/2010/main" val="3557821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Einflussfaktor: Relativer Anteil (Hochrechnung)</a:t>
            </a:r>
          </a:p>
        </p:txBody>
      </p:sp>
      <p:sp>
        <p:nvSpPr>
          <p:cNvPr id="5" name="Inhaltsplatzhalter 4"/>
          <p:cNvSpPr>
            <a:spLocks noGrp="1"/>
          </p:cNvSpPr>
          <p:nvPr>
            <p:ph idx="1"/>
          </p:nvPr>
        </p:nvSpPr>
        <p:spPr/>
        <p:txBody>
          <a:bodyPr>
            <a:noAutofit/>
          </a:bodyPr>
          <a:lstStyle/>
          <a:p>
            <a:r>
              <a:rPr lang="de-DE" sz="2400" dirty="0"/>
              <a:t>Dies ist eine Verallgemeinerung des Falles „Erfahrung“</a:t>
            </a:r>
          </a:p>
          <a:p>
            <a:endParaRPr lang="de-DE" sz="2400" dirty="0"/>
          </a:p>
          <a:p>
            <a:r>
              <a:rPr lang="de-DE" sz="2400" dirty="0"/>
              <a:t>Kennt man die Häufigkeit eines Merkmals in einer kleinen Menge, so kann man mit bestimmten Einschränkungen auf die Häufigkeit innerhalb der Gesamtmenge schließen</a:t>
            </a:r>
          </a:p>
          <a:p>
            <a:endParaRPr lang="de-DE" sz="2400" dirty="0"/>
          </a:p>
          <a:p>
            <a:r>
              <a:rPr lang="de-DE" sz="2400" dirty="0"/>
              <a:t>Typisches Beispiel: die Sonntagsfrage „Welche Partei würden Sie wählen, wenn am nächsten Sonntag Wahl wäre?“</a:t>
            </a:r>
          </a:p>
          <a:p>
            <a:endParaRPr lang="de-DE" sz="2400" dirty="0"/>
          </a:p>
          <a:p>
            <a:r>
              <a:rPr lang="de-DE" sz="2400" dirty="0"/>
              <a:t>Die Hochrechnung mit vielen Unsicherheiten behaftet</a:t>
            </a:r>
          </a:p>
        </p:txBody>
      </p:sp>
      <p:sp>
        <p:nvSpPr>
          <p:cNvPr id="3" name="Foliennummernplatzhalter 2"/>
          <p:cNvSpPr>
            <a:spLocks noGrp="1"/>
          </p:cNvSpPr>
          <p:nvPr>
            <p:ph type="sldNum" sz="quarter" idx="12"/>
          </p:nvPr>
        </p:nvSpPr>
        <p:spPr/>
        <p:txBody>
          <a:bodyPr/>
          <a:lstStyle/>
          <a:p>
            <a:fld id="{29BD02F9-9519-42F7-A2FF-D784D78DA8ED}" type="slidenum">
              <a:rPr lang="de-DE" smtClean="0"/>
              <a:t>28</a:t>
            </a:fld>
            <a:endParaRPr lang="de-DE" dirty="0"/>
          </a:p>
        </p:txBody>
      </p:sp>
    </p:spTree>
    <p:extLst>
      <p:ext uri="{BB962C8B-B14F-4D97-AF65-F5344CB8AC3E}">
        <p14:creationId xmlns:p14="http://schemas.microsoft.com/office/powerpoint/2010/main" val="448704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Konsolidierte elementare Wahrscheinlichkeit</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u="sng" dirty="0"/>
                  <a:t>Schritt 1:</a:t>
                </a:r>
                <a:r>
                  <a:rPr lang="de-DE" sz="2400" dirty="0"/>
                  <a:t> Exakte Formulierung der Aussage A, für die man P(A) bestimmen will</a:t>
                </a:r>
              </a:p>
              <a:p>
                <a:endParaRPr lang="de-DE" sz="2400" dirty="0"/>
              </a:p>
              <a:p>
                <a:r>
                  <a:rPr lang="de-DE" sz="2400" u="sng" dirty="0"/>
                  <a:t>Schritt 2:</a:t>
                </a:r>
                <a:r>
                  <a:rPr lang="de-DE" sz="2400" dirty="0"/>
                  <a:t> Bestimmung der Einflussfaktoren und ihrer Wahrscheinlichkeit</a:t>
                </a:r>
              </a:p>
              <a:p>
                <a:endParaRPr lang="de-DE" sz="2400" dirty="0"/>
              </a:p>
              <a:p>
                <a:r>
                  <a:rPr lang="de-DE" sz="2400" u="sng" dirty="0"/>
                  <a:t>Schritt 3:</a:t>
                </a:r>
                <a:r>
                  <a:rPr lang="de-DE" sz="2400" dirty="0"/>
                  <a:t> Gewichtete Bewertung für den i-</a:t>
                </a:r>
                <a:r>
                  <a:rPr lang="de-DE" sz="2400" dirty="0" err="1"/>
                  <a:t>ten</a:t>
                </a:r>
                <a:r>
                  <a:rPr lang="de-DE" sz="2400" dirty="0"/>
                  <a:t> Einflussfaktor (i = 1, …, n).  </a:t>
                </a:r>
              </a:p>
              <a:p>
                <a:pPr lvl="1"/>
                <a:r>
                  <a:rPr lang="de-DE" sz="2000" dirty="0"/>
                  <a:t>Die zugehörige Bewertung ist P</a:t>
                </a:r>
                <a:r>
                  <a:rPr lang="de-DE" sz="2000" baseline="-25000" dirty="0"/>
                  <a:t>i</a:t>
                </a:r>
                <a:r>
                  <a:rPr lang="de-DE" sz="2000" dirty="0"/>
                  <a:t> mit 0 </a:t>
                </a:r>
                <a14:m>
                  <m:oMath xmlns:m="http://schemas.openxmlformats.org/officeDocument/2006/math">
                    <m:r>
                      <a:rPr lang="de-DE" sz="2000" i="1">
                        <a:latin typeface="Cambria Math" panose="02040503050406030204" pitchFamily="18" charset="0"/>
                      </a:rPr>
                      <m:t>≤</m:t>
                    </m:r>
                  </m:oMath>
                </a14:m>
                <a:r>
                  <a:rPr lang="de-DE" sz="2000" dirty="0"/>
                  <a:t> P</a:t>
                </a:r>
                <a:r>
                  <a:rPr lang="de-DE" sz="2000" baseline="-25000" dirty="0"/>
                  <a:t>i</a:t>
                </a:r>
                <a:r>
                  <a:rPr lang="de-DE" sz="2000" dirty="0"/>
                  <a:t>(A) </a:t>
                </a:r>
                <a14:m>
                  <m:oMath xmlns:m="http://schemas.openxmlformats.org/officeDocument/2006/math">
                    <m:r>
                      <a:rPr lang="de-DE" sz="2000" i="1">
                        <a:latin typeface="Cambria Math" panose="02040503050406030204" pitchFamily="18" charset="0"/>
                      </a:rPr>
                      <m:t>≤</m:t>
                    </m:r>
                  </m:oMath>
                </a14:m>
                <a:r>
                  <a:rPr lang="de-DE" sz="2000" dirty="0"/>
                  <a:t> 1, das zugehörige Gewicht ist c</a:t>
                </a:r>
                <a:r>
                  <a:rPr lang="de-DE" sz="2000" baseline="-25000" dirty="0"/>
                  <a:t>i</a:t>
                </a:r>
                <a:r>
                  <a:rPr lang="de-DE" sz="2000" dirty="0"/>
                  <a:t> &gt; 0</a:t>
                </a:r>
              </a:p>
              <a:p>
                <a:pPr lvl="1"/>
                <a:r>
                  <a:rPr lang="de-DE" sz="2000" dirty="0" err="1"/>
                  <a:t>c</a:t>
                </a:r>
                <a:r>
                  <a:rPr lang="de-DE" sz="2000" baseline="-25000" dirty="0" err="1"/>
                  <a:t>i</a:t>
                </a:r>
                <a:r>
                  <a:rPr lang="de-DE" sz="2000" dirty="0" err="1"/>
                  <a:t>·P</a:t>
                </a:r>
                <a:r>
                  <a:rPr lang="de-DE" sz="2000" baseline="-25000" dirty="0" err="1"/>
                  <a:t>i</a:t>
                </a:r>
                <a:r>
                  <a:rPr lang="de-DE" sz="2000" dirty="0"/>
                  <a:t>(A) ist das gewichtete Bewertungsergebnis von A bezüglich des i-</a:t>
                </a:r>
                <a:r>
                  <a:rPr lang="de-DE" sz="2000" dirty="0" err="1"/>
                  <a:t>ten</a:t>
                </a:r>
                <a:r>
                  <a:rPr lang="de-DE" sz="2000" dirty="0"/>
                  <a:t> Einflussfaktors.</a:t>
                </a:r>
              </a:p>
              <a:p>
                <a:pPr lvl="1"/>
                <a:endParaRPr lang="de-DE" sz="2400" dirty="0"/>
              </a:p>
              <a:p>
                <a:r>
                  <a:rPr lang="de-DE" sz="2400" u="sng" dirty="0"/>
                  <a:t>Schritt 4:</a:t>
                </a:r>
                <a:r>
                  <a:rPr lang="de-DE" sz="2400" dirty="0"/>
                  <a:t> Die Wahrscheinlichkeit ist das gewichtete arithmetische Mittel</a:t>
                </a:r>
              </a:p>
              <a:p>
                <a:pPr marL="457200" lvl="1" indent="0">
                  <a:buNone/>
                </a:pPr>
                <a14:m>
                  <m:oMath xmlns:m="http://schemas.openxmlformats.org/officeDocument/2006/math">
                    <m:r>
                      <m:rPr>
                        <m:sty m:val="p"/>
                      </m:rPr>
                      <a:rPr lang="de-DE" sz="2000">
                        <a:latin typeface="Cambria Math" panose="02040503050406030204" pitchFamily="18" charset="0"/>
                      </a:rPr>
                      <m:t>P</m:t>
                    </m:r>
                    <m:d>
                      <m:dPr>
                        <m:ctrlPr>
                          <a:rPr lang="de-DE" sz="2000" i="1">
                            <a:latin typeface="Cambria Math" panose="02040503050406030204" pitchFamily="18" charset="0"/>
                          </a:rPr>
                        </m:ctrlPr>
                      </m:dPr>
                      <m:e>
                        <m:r>
                          <m:rPr>
                            <m:sty m:val="p"/>
                          </m:rPr>
                          <a:rPr lang="de-DE" sz="2000">
                            <a:latin typeface="Cambria Math" panose="02040503050406030204" pitchFamily="18" charset="0"/>
                          </a:rPr>
                          <m:t>A</m:t>
                        </m:r>
                      </m:e>
                    </m:d>
                    <m:r>
                      <a:rPr lang="de-DE" sz="2000">
                        <a:latin typeface="Cambria Math" panose="02040503050406030204" pitchFamily="18" charset="0"/>
                      </a:rPr>
                      <m:t>=</m:t>
                    </m:r>
                    <m:f>
                      <m:fPr>
                        <m:ctrlPr>
                          <a:rPr lang="de-DE" sz="2000" i="1">
                            <a:latin typeface="Cambria Math" panose="02040503050406030204" pitchFamily="18" charset="0"/>
                          </a:rPr>
                        </m:ctrlPr>
                      </m:fPr>
                      <m:num>
                        <m:nary>
                          <m:naryPr>
                            <m:chr m:val="∑"/>
                            <m:limLoc m:val="undOvr"/>
                            <m:ctrlPr>
                              <a:rPr lang="de-DE" sz="2000" i="1">
                                <a:latin typeface="Cambria Math" panose="02040503050406030204" pitchFamily="18" charset="0"/>
                              </a:rPr>
                            </m:ctrlPr>
                          </m:naryPr>
                          <m:sub>
                            <m:r>
                              <m:rPr>
                                <m:sty m:val="p"/>
                              </m:rPr>
                              <a:rPr lang="de-DE" sz="2000">
                                <a:latin typeface="Cambria Math" panose="02040503050406030204" pitchFamily="18" charset="0"/>
                              </a:rPr>
                              <m:t>i</m:t>
                            </m:r>
                            <m:r>
                              <a:rPr lang="de-DE" sz="2000">
                                <a:latin typeface="Cambria Math" panose="02040503050406030204" pitchFamily="18" charset="0"/>
                              </a:rPr>
                              <m:t>=1</m:t>
                            </m:r>
                          </m:sub>
                          <m:sup>
                            <m:r>
                              <m:rPr>
                                <m:sty m:val="p"/>
                              </m:rPr>
                              <a:rPr lang="de-DE" sz="2000">
                                <a:latin typeface="Cambria Math" panose="02040503050406030204" pitchFamily="18" charset="0"/>
                              </a:rPr>
                              <m:t>n</m:t>
                            </m:r>
                          </m:sup>
                          <m:e>
                            <m:sSub>
                              <m:sSubPr>
                                <m:ctrlPr>
                                  <a:rPr lang="de-DE" sz="2000" i="1">
                                    <a:latin typeface="Cambria Math" panose="02040503050406030204" pitchFamily="18" charset="0"/>
                                  </a:rPr>
                                </m:ctrlPr>
                              </m:sSubPr>
                              <m:e>
                                <m:r>
                                  <m:rPr>
                                    <m:sty m:val="p"/>
                                  </m:rPr>
                                  <a:rPr lang="de-DE" sz="2000">
                                    <a:latin typeface="Cambria Math" panose="02040503050406030204" pitchFamily="18" charset="0"/>
                                  </a:rPr>
                                  <m:t>c</m:t>
                                </m:r>
                              </m:e>
                              <m:sub>
                                <m:r>
                                  <m:rPr>
                                    <m:sty m:val="p"/>
                                  </m:rPr>
                                  <a:rPr lang="de-DE" sz="2000">
                                    <a:latin typeface="Cambria Math" panose="02040503050406030204" pitchFamily="18" charset="0"/>
                                  </a:rPr>
                                  <m:t>i</m:t>
                                </m:r>
                              </m:sub>
                            </m:sSub>
                          </m:e>
                        </m:nary>
                        <m:r>
                          <a:rPr lang="de-DE" sz="2000">
                            <a:latin typeface="Cambria Math" panose="02040503050406030204" pitchFamily="18" charset="0"/>
                          </a:rPr>
                          <m:t>·</m:t>
                        </m:r>
                        <m:sSub>
                          <m:sSubPr>
                            <m:ctrlPr>
                              <a:rPr lang="de-DE" sz="2000" i="1">
                                <a:latin typeface="Cambria Math" panose="02040503050406030204" pitchFamily="18" charset="0"/>
                              </a:rPr>
                            </m:ctrlPr>
                          </m:sSubPr>
                          <m:e>
                            <m:r>
                              <m:rPr>
                                <m:sty m:val="p"/>
                              </m:rPr>
                              <a:rPr lang="de-DE" sz="2000">
                                <a:latin typeface="Cambria Math" panose="02040503050406030204" pitchFamily="18" charset="0"/>
                              </a:rPr>
                              <m:t>P</m:t>
                            </m:r>
                          </m:e>
                          <m:sub>
                            <m:r>
                              <m:rPr>
                                <m:sty m:val="p"/>
                              </m:rPr>
                              <a:rPr lang="de-DE" sz="2000">
                                <a:latin typeface="Cambria Math" panose="02040503050406030204" pitchFamily="18" charset="0"/>
                              </a:rPr>
                              <m:t>i</m:t>
                            </m:r>
                          </m:sub>
                        </m:sSub>
                        <m:r>
                          <a:rPr lang="de-DE" sz="2000">
                            <a:latin typeface="Cambria Math" panose="02040503050406030204" pitchFamily="18" charset="0"/>
                          </a:rPr>
                          <m:t>(</m:t>
                        </m:r>
                        <m:r>
                          <m:rPr>
                            <m:sty m:val="p"/>
                          </m:rPr>
                          <a:rPr lang="de-DE" sz="2000">
                            <a:latin typeface="Cambria Math" panose="02040503050406030204" pitchFamily="18" charset="0"/>
                          </a:rPr>
                          <m:t>A</m:t>
                        </m:r>
                        <m:r>
                          <a:rPr lang="de-DE" sz="2000">
                            <a:latin typeface="Cambria Math" panose="02040503050406030204" pitchFamily="18" charset="0"/>
                          </a:rPr>
                          <m:t>)</m:t>
                        </m:r>
                      </m:num>
                      <m:den>
                        <m:nary>
                          <m:naryPr>
                            <m:chr m:val="∑"/>
                            <m:limLoc m:val="undOvr"/>
                            <m:ctrlPr>
                              <a:rPr lang="de-DE" sz="2000" i="1">
                                <a:latin typeface="Cambria Math" panose="02040503050406030204" pitchFamily="18" charset="0"/>
                              </a:rPr>
                            </m:ctrlPr>
                          </m:naryPr>
                          <m:sub>
                            <m:r>
                              <m:rPr>
                                <m:sty m:val="p"/>
                              </m:rPr>
                              <a:rPr lang="de-DE" sz="2000">
                                <a:latin typeface="Cambria Math" panose="02040503050406030204" pitchFamily="18" charset="0"/>
                              </a:rPr>
                              <m:t>i</m:t>
                            </m:r>
                            <m:r>
                              <a:rPr lang="de-DE" sz="2000">
                                <a:latin typeface="Cambria Math" panose="02040503050406030204" pitchFamily="18" charset="0"/>
                              </a:rPr>
                              <m:t>=1</m:t>
                            </m:r>
                          </m:sub>
                          <m:sup>
                            <m:r>
                              <m:rPr>
                                <m:sty m:val="p"/>
                              </m:rPr>
                              <a:rPr lang="de-DE" sz="2000">
                                <a:latin typeface="Cambria Math" panose="02040503050406030204" pitchFamily="18" charset="0"/>
                              </a:rPr>
                              <m:t>n</m:t>
                            </m:r>
                          </m:sup>
                          <m:e>
                            <m:sSub>
                              <m:sSubPr>
                                <m:ctrlPr>
                                  <a:rPr lang="de-DE" sz="2000" i="1">
                                    <a:latin typeface="Cambria Math" panose="02040503050406030204" pitchFamily="18" charset="0"/>
                                  </a:rPr>
                                </m:ctrlPr>
                              </m:sSubPr>
                              <m:e>
                                <m:r>
                                  <m:rPr>
                                    <m:sty m:val="p"/>
                                  </m:rPr>
                                  <a:rPr lang="de-DE" sz="2000">
                                    <a:latin typeface="Cambria Math" panose="02040503050406030204" pitchFamily="18" charset="0"/>
                                  </a:rPr>
                                  <m:t>c</m:t>
                                </m:r>
                              </m:e>
                              <m:sub>
                                <m:r>
                                  <m:rPr>
                                    <m:sty m:val="p"/>
                                  </m:rPr>
                                  <a:rPr lang="de-DE" sz="2000">
                                    <a:latin typeface="Cambria Math" panose="02040503050406030204" pitchFamily="18" charset="0"/>
                                  </a:rPr>
                                  <m:t>i</m:t>
                                </m:r>
                              </m:sub>
                            </m:sSub>
                          </m:e>
                        </m:nary>
                      </m:den>
                    </m:f>
                    <m:r>
                      <a:rPr lang="de-DE" sz="2000">
                        <a:latin typeface="Cambria Math" panose="02040503050406030204" pitchFamily="18" charset="0"/>
                      </a:rPr>
                      <m:t>= </m:t>
                    </m:r>
                    <m:nary>
                      <m:naryPr>
                        <m:chr m:val="∑"/>
                        <m:limLoc m:val="undOvr"/>
                        <m:ctrlPr>
                          <a:rPr lang="de-DE" sz="2000" i="1">
                            <a:latin typeface="Cambria Math" panose="02040503050406030204" pitchFamily="18" charset="0"/>
                          </a:rPr>
                        </m:ctrlPr>
                      </m:naryPr>
                      <m:sub>
                        <m:r>
                          <m:rPr>
                            <m:sty m:val="p"/>
                          </m:rPr>
                          <a:rPr lang="de-DE" sz="2000">
                            <a:latin typeface="Cambria Math" panose="02040503050406030204" pitchFamily="18" charset="0"/>
                          </a:rPr>
                          <m:t>i</m:t>
                        </m:r>
                        <m:r>
                          <a:rPr lang="de-DE" sz="2000">
                            <a:latin typeface="Cambria Math" panose="02040503050406030204" pitchFamily="18" charset="0"/>
                          </a:rPr>
                          <m:t>=1</m:t>
                        </m:r>
                      </m:sub>
                      <m:sup>
                        <m:r>
                          <m:rPr>
                            <m:sty m:val="p"/>
                          </m:rPr>
                          <a:rPr lang="de-DE" sz="2000">
                            <a:latin typeface="Cambria Math" panose="02040503050406030204" pitchFamily="18" charset="0"/>
                          </a:rPr>
                          <m:t>n</m:t>
                        </m:r>
                      </m:sup>
                      <m:e>
                        <m:sSub>
                          <m:sSubPr>
                            <m:ctrlPr>
                              <a:rPr lang="de-DE" sz="2000" i="1">
                                <a:latin typeface="Cambria Math" panose="02040503050406030204" pitchFamily="18" charset="0"/>
                              </a:rPr>
                            </m:ctrlPr>
                          </m:sSubPr>
                          <m:e>
                            <m:r>
                              <m:rPr>
                                <m:sty m:val="p"/>
                              </m:rPr>
                              <a:rPr lang="de-DE" sz="2000">
                                <a:latin typeface="Cambria Math" panose="02040503050406030204" pitchFamily="18" charset="0"/>
                              </a:rPr>
                              <m:t>d</m:t>
                            </m:r>
                          </m:e>
                          <m:sub>
                            <m:r>
                              <m:rPr>
                                <m:sty m:val="p"/>
                              </m:rPr>
                              <a:rPr lang="de-DE" sz="2000">
                                <a:latin typeface="Cambria Math" panose="02040503050406030204" pitchFamily="18" charset="0"/>
                              </a:rPr>
                              <m:t>i</m:t>
                            </m:r>
                          </m:sub>
                        </m:sSub>
                        <m:r>
                          <a:rPr lang="de-DE" sz="2000">
                            <a:latin typeface="Cambria Math" panose="02040503050406030204" pitchFamily="18" charset="0"/>
                          </a:rPr>
                          <m:t>·</m:t>
                        </m:r>
                        <m:sSub>
                          <m:sSubPr>
                            <m:ctrlPr>
                              <a:rPr lang="de-DE" sz="2000" i="1">
                                <a:latin typeface="Cambria Math" panose="02040503050406030204" pitchFamily="18" charset="0"/>
                              </a:rPr>
                            </m:ctrlPr>
                          </m:sSubPr>
                          <m:e>
                            <m:r>
                              <m:rPr>
                                <m:sty m:val="p"/>
                              </m:rPr>
                              <a:rPr lang="de-DE" sz="2000">
                                <a:latin typeface="Cambria Math" panose="02040503050406030204" pitchFamily="18" charset="0"/>
                              </a:rPr>
                              <m:t>P</m:t>
                            </m:r>
                          </m:e>
                          <m:sub>
                            <m:r>
                              <m:rPr>
                                <m:sty m:val="p"/>
                              </m:rPr>
                              <a:rPr lang="de-DE" sz="2000">
                                <a:latin typeface="Cambria Math" panose="02040503050406030204" pitchFamily="18" charset="0"/>
                              </a:rPr>
                              <m:t>i</m:t>
                            </m:r>
                          </m:sub>
                        </m:sSub>
                        <m:r>
                          <a:rPr lang="de-DE" sz="2000">
                            <a:latin typeface="Cambria Math" panose="02040503050406030204" pitchFamily="18" charset="0"/>
                          </a:rPr>
                          <m:t>(</m:t>
                        </m:r>
                        <m:r>
                          <m:rPr>
                            <m:sty m:val="p"/>
                          </m:rPr>
                          <a:rPr lang="de-DE" sz="2000">
                            <a:latin typeface="Cambria Math" panose="02040503050406030204" pitchFamily="18" charset="0"/>
                          </a:rPr>
                          <m:t>A</m:t>
                        </m:r>
                        <m:r>
                          <a:rPr lang="de-DE" sz="2000">
                            <a:latin typeface="Cambria Math" panose="02040503050406030204" pitchFamily="18" charset="0"/>
                          </a:rPr>
                          <m:t>)</m:t>
                        </m:r>
                      </m:e>
                    </m:nary>
                  </m:oMath>
                </a14:m>
                <a:r>
                  <a:rPr lang="de-DE" sz="2000" dirty="0">
                    <a:effectLst/>
                  </a:rPr>
                  <a:t>   </a:t>
                </a:r>
                <a:r>
                  <a:rPr lang="de-DE" sz="2000" dirty="0"/>
                  <a:t>mit  </a:t>
                </a:r>
                <a14:m>
                  <m:oMath xmlns:m="http://schemas.openxmlformats.org/officeDocument/2006/math">
                    <m:r>
                      <a:rPr lang="de-DE" sz="2000">
                        <a:latin typeface="Cambria Math" panose="02040503050406030204" pitchFamily="18" charset="0"/>
                      </a:rPr>
                      <m:t> </m:t>
                    </m:r>
                    <m:sSub>
                      <m:sSubPr>
                        <m:ctrlPr>
                          <a:rPr lang="de-DE" sz="2000" i="1">
                            <a:latin typeface="Cambria Math" panose="02040503050406030204" pitchFamily="18" charset="0"/>
                          </a:rPr>
                        </m:ctrlPr>
                      </m:sSubPr>
                      <m:e>
                        <m:r>
                          <m:rPr>
                            <m:sty m:val="p"/>
                          </m:rPr>
                          <a:rPr lang="de-DE" sz="2000">
                            <a:latin typeface="Cambria Math" panose="02040503050406030204" pitchFamily="18" charset="0"/>
                          </a:rPr>
                          <m:t>d</m:t>
                        </m:r>
                      </m:e>
                      <m:sub>
                        <m:r>
                          <m:rPr>
                            <m:sty m:val="p"/>
                          </m:rPr>
                          <a:rPr lang="de-DE" sz="2000">
                            <a:latin typeface="Cambria Math" panose="02040503050406030204" pitchFamily="18" charset="0"/>
                          </a:rPr>
                          <m:t>i</m:t>
                        </m:r>
                      </m:sub>
                    </m:sSub>
                    <m:r>
                      <a:rPr lang="de-DE" sz="2000">
                        <a:latin typeface="Cambria Math" panose="02040503050406030204" pitchFamily="18" charset="0"/>
                      </a:rPr>
                      <m:t>=</m:t>
                    </m:r>
                    <m:f>
                      <m:fPr>
                        <m:ctrlPr>
                          <a:rPr lang="de-DE" sz="2000" i="1">
                            <a:latin typeface="Cambria Math" panose="02040503050406030204" pitchFamily="18" charset="0"/>
                          </a:rPr>
                        </m:ctrlPr>
                      </m:fPr>
                      <m:num>
                        <m:sSub>
                          <m:sSubPr>
                            <m:ctrlPr>
                              <a:rPr lang="de-DE" sz="2000" i="1">
                                <a:latin typeface="Cambria Math" panose="02040503050406030204" pitchFamily="18" charset="0"/>
                              </a:rPr>
                            </m:ctrlPr>
                          </m:sSubPr>
                          <m:e>
                            <m:r>
                              <m:rPr>
                                <m:sty m:val="p"/>
                              </m:rPr>
                              <a:rPr lang="de-DE" sz="2000">
                                <a:latin typeface="Cambria Math" panose="02040503050406030204" pitchFamily="18" charset="0"/>
                              </a:rPr>
                              <m:t>c</m:t>
                            </m:r>
                          </m:e>
                          <m:sub>
                            <m:r>
                              <m:rPr>
                                <m:sty m:val="p"/>
                              </m:rPr>
                              <a:rPr lang="de-DE" sz="2000">
                                <a:latin typeface="Cambria Math" panose="02040503050406030204" pitchFamily="18" charset="0"/>
                              </a:rPr>
                              <m:t>i</m:t>
                            </m:r>
                          </m:sub>
                        </m:sSub>
                      </m:num>
                      <m:den>
                        <m:nary>
                          <m:naryPr>
                            <m:chr m:val="∑"/>
                            <m:limLoc m:val="undOvr"/>
                            <m:ctrlPr>
                              <a:rPr lang="de-DE" sz="2000" i="1">
                                <a:latin typeface="Cambria Math" panose="02040503050406030204" pitchFamily="18" charset="0"/>
                              </a:rPr>
                            </m:ctrlPr>
                          </m:naryPr>
                          <m:sub>
                            <m:r>
                              <m:rPr>
                                <m:sty m:val="p"/>
                              </m:rPr>
                              <a:rPr lang="de-DE" sz="2000">
                                <a:latin typeface="Cambria Math" panose="02040503050406030204" pitchFamily="18" charset="0"/>
                              </a:rPr>
                              <m:t>j</m:t>
                            </m:r>
                            <m:r>
                              <a:rPr lang="de-DE" sz="2000">
                                <a:latin typeface="Cambria Math" panose="02040503050406030204" pitchFamily="18" charset="0"/>
                              </a:rPr>
                              <m:t>=1</m:t>
                            </m:r>
                          </m:sub>
                          <m:sup>
                            <m:r>
                              <m:rPr>
                                <m:sty m:val="p"/>
                              </m:rPr>
                              <a:rPr lang="de-DE" sz="2000">
                                <a:latin typeface="Cambria Math" panose="02040503050406030204" pitchFamily="18" charset="0"/>
                              </a:rPr>
                              <m:t>n</m:t>
                            </m:r>
                          </m:sup>
                          <m:e>
                            <m:sSub>
                              <m:sSubPr>
                                <m:ctrlPr>
                                  <a:rPr lang="de-DE" sz="2000" i="1">
                                    <a:latin typeface="Cambria Math" panose="02040503050406030204" pitchFamily="18" charset="0"/>
                                  </a:rPr>
                                </m:ctrlPr>
                              </m:sSubPr>
                              <m:e>
                                <m:r>
                                  <m:rPr>
                                    <m:sty m:val="p"/>
                                  </m:rPr>
                                  <a:rPr lang="de-DE" sz="2000">
                                    <a:latin typeface="Cambria Math" panose="02040503050406030204" pitchFamily="18" charset="0"/>
                                  </a:rPr>
                                  <m:t>c</m:t>
                                </m:r>
                              </m:e>
                              <m:sub>
                                <m:r>
                                  <m:rPr>
                                    <m:sty m:val="p"/>
                                  </m:rPr>
                                  <a:rPr lang="de-DE" sz="2000">
                                    <a:latin typeface="Cambria Math" panose="02040503050406030204" pitchFamily="18" charset="0"/>
                                  </a:rPr>
                                  <m:t>j</m:t>
                                </m:r>
                              </m:sub>
                            </m:sSub>
                          </m:e>
                        </m:nary>
                      </m:den>
                    </m:f>
                  </m:oMath>
                </a14:m>
                <a:endParaRPr lang="de-DE" sz="2000" dirty="0">
                  <a:effectLst/>
                </a:endParaRPr>
              </a:p>
              <a:p>
                <a:endParaRPr lang="de-DE" sz="24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29</a:t>
            </a:fld>
            <a:endParaRPr lang="de-DE" dirty="0"/>
          </a:p>
        </p:txBody>
      </p:sp>
    </p:spTree>
    <p:extLst>
      <p:ext uri="{BB962C8B-B14F-4D97-AF65-F5344CB8AC3E}">
        <p14:creationId xmlns:p14="http://schemas.microsoft.com/office/powerpoint/2010/main" val="799407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Das Axiomensystem von Kolmogoroff</a:t>
            </a:r>
          </a:p>
        </p:txBody>
      </p:sp>
      <p:sp>
        <p:nvSpPr>
          <p:cNvPr id="5" name="Inhaltsplatzhalter 4"/>
          <p:cNvSpPr>
            <a:spLocks noGrp="1"/>
          </p:cNvSpPr>
          <p:nvPr>
            <p:ph idx="1"/>
          </p:nvPr>
        </p:nvSpPr>
        <p:spPr/>
        <p:txBody>
          <a:bodyPr>
            <a:normAutofit/>
          </a:bodyPr>
          <a:lstStyle/>
          <a:p>
            <a:r>
              <a:rPr lang="de-DE" sz="2400" dirty="0"/>
              <a:t>„Wahrscheinlichkeit“ ist nur der Name eines zu untersuchenden Gegenstandes, die konkrete Bedeutung bleibt offen (Kolmogoroff, [KA], S. 1): </a:t>
            </a:r>
          </a:p>
          <a:p>
            <a:pPr marL="0" indent="0">
              <a:buNone/>
            </a:pPr>
            <a:endParaRPr lang="de-DE" sz="2400" i="1" dirty="0"/>
          </a:p>
          <a:p>
            <a:endParaRPr lang="de-DE" sz="2400" i="1" dirty="0"/>
          </a:p>
          <a:p>
            <a:endParaRPr lang="de-DE" sz="2400" i="1" dirty="0"/>
          </a:p>
          <a:p>
            <a:endParaRPr lang="de-DE" sz="2400" i="1" dirty="0"/>
          </a:p>
          <a:p>
            <a:endParaRPr lang="de-DE" sz="2400" i="1" dirty="0"/>
          </a:p>
          <a:p>
            <a:endParaRPr lang="de-DE" sz="2400" i="1" dirty="0"/>
          </a:p>
          <a:p>
            <a:endParaRPr lang="de-DE" sz="2400" i="1" dirty="0"/>
          </a:p>
          <a:p>
            <a:pPr marL="0" indent="0">
              <a:buNone/>
            </a:pPr>
            <a:endParaRPr lang="de-DE" sz="2400" i="1"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3</a:t>
            </a:fld>
            <a:endParaRPr lang="de-DE"/>
          </a:p>
        </p:txBody>
      </p:sp>
      <p:pic>
        <p:nvPicPr>
          <p:cNvPr id="2" name="Grafik 1"/>
          <p:cNvPicPr>
            <a:picLocks noChangeAspect="1"/>
          </p:cNvPicPr>
          <p:nvPr/>
        </p:nvPicPr>
        <p:blipFill>
          <a:blip r:embed="rId2"/>
          <a:stretch>
            <a:fillRect/>
          </a:stretch>
        </p:blipFill>
        <p:spPr>
          <a:xfrm>
            <a:off x="1089104" y="2748208"/>
            <a:ext cx="9577566" cy="2925622"/>
          </a:xfrm>
          <a:prstGeom prst="rect">
            <a:avLst/>
          </a:prstGeom>
        </p:spPr>
      </p:pic>
    </p:spTree>
    <p:extLst>
      <p:ext uri="{BB962C8B-B14F-4D97-AF65-F5344CB8AC3E}">
        <p14:creationId xmlns:p14="http://schemas.microsoft.com/office/powerpoint/2010/main" val="1416594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Beispiel</a:t>
            </a:r>
          </a:p>
        </p:txBody>
      </p:sp>
      <mc:AlternateContent xmlns:mc="http://schemas.openxmlformats.org/markup-compatibility/2006">
        <mc:Choice xmlns:a14="http://schemas.microsoft.com/office/drawing/2010/main" Requires="a14">
          <p:sp>
            <p:nvSpPr>
              <p:cNvPr id="5" name="Inhaltsplatzhalter 4"/>
              <p:cNvSpPr>
                <a:spLocks noGrp="1"/>
              </p:cNvSpPr>
              <p:nvPr>
                <p:ph idx="1"/>
              </p:nvPr>
            </p:nvSpPr>
            <p:spPr/>
            <p:txBody>
              <a:bodyPr>
                <a:noAutofit/>
              </a:bodyPr>
              <a:lstStyle/>
              <a:p>
                <a:r>
                  <a:rPr lang="de-DE" sz="2400" dirty="0"/>
                  <a:t>Aussage A = „Beim nächsten Wurf wird eine 3 gewürfelt“</a:t>
                </a:r>
              </a:p>
              <a:p>
                <a:endParaRPr lang="de-DE" sz="2400" dirty="0">
                  <a:effectLst/>
                </a:endParaRPr>
              </a:p>
              <a:p>
                <a:r>
                  <a:rPr lang="de-DE" sz="2400" dirty="0"/>
                  <a:t>Zwei Einflussfaktoren:</a:t>
                </a:r>
              </a:p>
              <a:p>
                <a:pPr lvl="1"/>
                <a:r>
                  <a:rPr lang="de-DE" sz="2000" dirty="0"/>
                  <a:t>A-priori ist P</a:t>
                </a:r>
                <a:r>
                  <a:rPr lang="de-DE" sz="2000" baseline="-25000" dirty="0"/>
                  <a:t>1</a:t>
                </a:r>
                <a:r>
                  <a:rPr lang="de-DE" sz="2000" dirty="0"/>
                  <a:t>(A) = </a:t>
                </a:r>
                <a14:m>
                  <m:oMath xmlns:m="http://schemas.openxmlformats.org/officeDocument/2006/math">
                    <m:f>
                      <m:fPr>
                        <m:ctrlPr>
                          <a:rPr lang="de-DE" i="1">
                            <a:latin typeface="Cambria Math" panose="02040503050406030204" pitchFamily="18" charset="0"/>
                          </a:rPr>
                        </m:ctrlPr>
                      </m:fPr>
                      <m:num>
                        <m:r>
                          <a:rPr lang="de-DE" i="1">
                            <a:latin typeface="Cambria Math" panose="02040503050406030204" pitchFamily="18" charset="0"/>
                          </a:rPr>
                          <m:t>1</m:t>
                        </m:r>
                      </m:num>
                      <m:den>
                        <m:r>
                          <a:rPr lang="de-DE" b="0" i="1" smtClean="0">
                            <a:latin typeface="Cambria Math" panose="02040503050406030204" pitchFamily="18" charset="0"/>
                          </a:rPr>
                          <m:t>6</m:t>
                        </m:r>
                      </m:den>
                    </m:f>
                  </m:oMath>
                </a14:m>
                <a:endParaRPr lang="de-DE" sz="2000" dirty="0"/>
              </a:p>
              <a:p>
                <a:pPr lvl="1"/>
                <a:r>
                  <a:rPr lang="de-DE" sz="2000" dirty="0"/>
                  <a:t>Da in den letzten 60 Würfen 12 Mal die 3 gewürfelt wurde, ist a-posteriori: P</a:t>
                </a:r>
                <a:r>
                  <a:rPr lang="de-DE" sz="2000" baseline="-25000" dirty="0"/>
                  <a:t>2</a:t>
                </a:r>
                <a:r>
                  <a:rPr lang="de-DE" sz="2000" dirty="0"/>
                  <a:t>(A) = </a:t>
                </a:r>
                <a14:m>
                  <m:oMath xmlns:m="http://schemas.openxmlformats.org/officeDocument/2006/math">
                    <m:f>
                      <m:fPr>
                        <m:ctrlPr>
                          <a:rPr lang="de-DE" i="1">
                            <a:latin typeface="Cambria Math" panose="02040503050406030204" pitchFamily="18" charset="0"/>
                          </a:rPr>
                        </m:ctrlPr>
                      </m:fPr>
                      <m:num>
                        <m:r>
                          <a:rPr lang="de-DE" i="1">
                            <a:latin typeface="Cambria Math" panose="02040503050406030204" pitchFamily="18" charset="0"/>
                          </a:rPr>
                          <m:t>1</m:t>
                        </m:r>
                        <m:r>
                          <a:rPr lang="de-DE" b="0" i="1" smtClean="0">
                            <a:latin typeface="Cambria Math" panose="02040503050406030204" pitchFamily="18" charset="0"/>
                          </a:rPr>
                          <m:t>2</m:t>
                        </m:r>
                      </m:num>
                      <m:den>
                        <m:r>
                          <a:rPr lang="de-DE" b="0" i="1" smtClean="0">
                            <a:latin typeface="Cambria Math" panose="02040503050406030204" pitchFamily="18" charset="0"/>
                          </a:rPr>
                          <m:t>60</m:t>
                        </m:r>
                      </m:den>
                    </m:f>
                    <m:r>
                      <a:rPr lang="de-DE" i="1">
                        <a:latin typeface="Cambria Math" panose="02040503050406030204" pitchFamily="18" charset="0"/>
                      </a:rPr>
                      <m:t> </m:t>
                    </m:r>
                  </m:oMath>
                </a14:m>
                <a:r>
                  <a:rPr lang="de-DE" sz="2000" dirty="0"/>
                  <a:t>= </a:t>
                </a:r>
                <a14:m>
                  <m:oMath xmlns:m="http://schemas.openxmlformats.org/officeDocument/2006/math">
                    <m:f>
                      <m:fPr>
                        <m:ctrlPr>
                          <a:rPr lang="de-DE" i="1">
                            <a:latin typeface="Cambria Math" panose="02040503050406030204" pitchFamily="18" charset="0"/>
                          </a:rPr>
                        </m:ctrlPr>
                      </m:fPr>
                      <m:num>
                        <m:r>
                          <a:rPr lang="de-DE" i="1">
                            <a:latin typeface="Cambria Math" panose="02040503050406030204" pitchFamily="18" charset="0"/>
                          </a:rPr>
                          <m:t>1</m:t>
                        </m:r>
                      </m:num>
                      <m:den>
                        <m:r>
                          <a:rPr lang="de-DE" b="0" i="1" smtClean="0">
                            <a:latin typeface="Cambria Math" panose="02040503050406030204" pitchFamily="18" charset="0"/>
                          </a:rPr>
                          <m:t>5</m:t>
                        </m:r>
                      </m:den>
                    </m:f>
                  </m:oMath>
                </a14:m>
                <a:endParaRPr lang="de-DE" sz="2400" dirty="0"/>
              </a:p>
              <a:p>
                <a:pPr lvl="1"/>
                <a:endParaRPr lang="de-DE" sz="2400" dirty="0"/>
              </a:p>
              <a:p>
                <a:r>
                  <a:rPr lang="de-DE" sz="2400" dirty="0"/>
                  <a:t>P(A) = </a:t>
                </a:r>
                <a14:m>
                  <m:oMath xmlns:m="http://schemas.openxmlformats.org/officeDocument/2006/math">
                    <m:f>
                      <m:fPr>
                        <m:ctrlPr>
                          <a:rPr lang="de-DE" sz="2400" i="1">
                            <a:latin typeface="Cambria Math" panose="02040503050406030204" pitchFamily="18" charset="0"/>
                          </a:rPr>
                        </m:ctrlPr>
                      </m:fPr>
                      <m:num>
                        <m:r>
                          <a:rPr lang="de-DE" sz="2400" i="1">
                            <a:latin typeface="Cambria Math" panose="02040503050406030204" pitchFamily="18" charset="0"/>
                          </a:rPr>
                          <m:t>1</m:t>
                        </m:r>
                      </m:num>
                      <m:den>
                        <m:r>
                          <a:rPr lang="de-DE" sz="2400" i="1">
                            <a:latin typeface="Cambria Math" panose="02040503050406030204" pitchFamily="18" charset="0"/>
                          </a:rPr>
                          <m:t>2</m:t>
                        </m:r>
                      </m:den>
                    </m:f>
                  </m:oMath>
                </a14:m>
                <a:r>
                  <a:rPr lang="de-DE" sz="2400" dirty="0"/>
                  <a:t>·P</a:t>
                </a:r>
                <a:r>
                  <a:rPr lang="de-DE" sz="2400" baseline="-25000" dirty="0"/>
                  <a:t>1</a:t>
                </a:r>
                <a:r>
                  <a:rPr lang="de-DE" sz="2400" dirty="0"/>
                  <a:t>(A) + </a:t>
                </a:r>
                <a14:m>
                  <m:oMath xmlns:m="http://schemas.openxmlformats.org/officeDocument/2006/math">
                    <m:f>
                      <m:fPr>
                        <m:ctrlPr>
                          <a:rPr lang="de-DE" sz="2400" i="1">
                            <a:latin typeface="Cambria Math" panose="02040503050406030204" pitchFamily="18" charset="0"/>
                          </a:rPr>
                        </m:ctrlPr>
                      </m:fPr>
                      <m:num>
                        <m:r>
                          <a:rPr lang="de-DE" sz="2400" i="1">
                            <a:latin typeface="Cambria Math" panose="02040503050406030204" pitchFamily="18" charset="0"/>
                          </a:rPr>
                          <m:t>1</m:t>
                        </m:r>
                      </m:num>
                      <m:den>
                        <m:r>
                          <a:rPr lang="de-DE" sz="2400" i="1">
                            <a:latin typeface="Cambria Math" panose="02040503050406030204" pitchFamily="18" charset="0"/>
                          </a:rPr>
                          <m:t>2</m:t>
                        </m:r>
                      </m:den>
                    </m:f>
                  </m:oMath>
                </a14:m>
                <a:r>
                  <a:rPr lang="de-DE" sz="2400" dirty="0"/>
                  <a:t>·P</a:t>
                </a:r>
                <a:r>
                  <a:rPr lang="de-DE" sz="2400" baseline="-25000" dirty="0"/>
                  <a:t>2</a:t>
                </a:r>
                <a:r>
                  <a:rPr lang="de-DE" sz="2400" dirty="0"/>
                  <a:t>(A) = </a:t>
                </a:r>
                <a14:m>
                  <m:oMath xmlns:m="http://schemas.openxmlformats.org/officeDocument/2006/math">
                    <m:f>
                      <m:fPr>
                        <m:ctrlPr>
                          <a:rPr lang="de-DE" sz="2400" i="1">
                            <a:latin typeface="Cambria Math" panose="02040503050406030204" pitchFamily="18" charset="0"/>
                          </a:rPr>
                        </m:ctrlPr>
                      </m:fPr>
                      <m:num>
                        <m:r>
                          <a:rPr lang="de-DE" sz="2400" i="1">
                            <a:latin typeface="Cambria Math" panose="02040503050406030204" pitchFamily="18" charset="0"/>
                          </a:rPr>
                          <m:t>1</m:t>
                        </m:r>
                        <m:r>
                          <a:rPr lang="de-DE" sz="2400" b="0" i="1" smtClean="0">
                            <a:latin typeface="Cambria Math" panose="02040503050406030204" pitchFamily="18" charset="0"/>
                          </a:rPr>
                          <m:t>1</m:t>
                        </m:r>
                      </m:num>
                      <m:den>
                        <m:r>
                          <a:rPr lang="de-DE" sz="2400" i="1">
                            <a:latin typeface="Cambria Math" panose="02040503050406030204" pitchFamily="18" charset="0"/>
                          </a:rPr>
                          <m:t>60</m:t>
                        </m:r>
                      </m:den>
                    </m:f>
                  </m:oMath>
                </a14:m>
                <a:endParaRPr lang="de-DE" sz="2400" dirty="0"/>
              </a:p>
              <a:p>
                <a:pPr marL="457200" lvl="1" indent="0">
                  <a:buNone/>
                </a:pPr>
                <a:r>
                  <a:rPr lang="de-DE" dirty="0"/>
                  <a:t>Es sind auch andere Gewichtungen möglich. Schon an diesem trivialen Beispiel erkennt man: es gibt keine objektive Wahrscheinlichkeit</a:t>
                </a:r>
              </a:p>
            </p:txBody>
          </p:sp>
        </mc:Choice>
        <mc:Fallback>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30</a:t>
            </a:fld>
            <a:endParaRPr lang="de-DE" dirty="0"/>
          </a:p>
        </p:txBody>
      </p:sp>
    </p:spTree>
    <p:extLst>
      <p:ext uri="{BB962C8B-B14F-4D97-AF65-F5344CB8AC3E}">
        <p14:creationId xmlns:p14="http://schemas.microsoft.com/office/powerpoint/2010/main" val="2245196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Hinweise</a:t>
            </a:r>
          </a:p>
        </p:txBody>
      </p:sp>
      <p:sp>
        <p:nvSpPr>
          <p:cNvPr id="5" name="Inhaltsplatzhalter 4"/>
          <p:cNvSpPr>
            <a:spLocks noGrp="1"/>
          </p:cNvSpPr>
          <p:nvPr>
            <p:ph idx="1"/>
          </p:nvPr>
        </p:nvSpPr>
        <p:spPr/>
        <p:txBody>
          <a:bodyPr>
            <a:noAutofit/>
          </a:bodyPr>
          <a:lstStyle/>
          <a:p>
            <a:pPr marL="0" indent="0">
              <a:buNone/>
            </a:pPr>
            <a:r>
              <a:rPr lang="de-DE" sz="2400" dirty="0"/>
              <a:t>Wichtig ist, dass die Ermittlung einer Wahrscheinlichkeit kein rein rationaler Prozess ist, der nur auf präsentem, bewusst nutzbarem Wissen und von jedem Menschen akzeptierten rein logischen Schlüssen beruht. Menschen sind keine deterministisch funktionierenden Roboter. Die Ermittlung einer Wahrscheinlichkeit ist keine Mathematikaufgabe, für die es zwar vielleicht verschiedene Wege, aber nur ein objektives, richtiges Ergebnis gibt. Sondern es fließen subjektive und objektive, bewusste und unbewusste, klare und schwammige Bewertungen in die Ermittlung einer Wahrscheinlichkeit ein. Und deswegen können in der Realität verschiedene Personen zu unterschiedlichen Ergebnissen kommen – selbst wenn sie ausgewiesene, rationale denkende Experten sind.</a:t>
            </a:r>
          </a:p>
          <a:p>
            <a:pPr marL="0" indent="0">
              <a:buNone/>
            </a:pPr>
            <a:endParaRPr lang="de-DE" sz="2400" dirty="0"/>
          </a:p>
          <a:p>
            <a:pPr marL="0" indent="0">
              <a:buNone/>
            </a:pPr>
            <a:r>
              <a:rPr lang="de-DE" sz="2400" dirty="0"/>
              <a:t>Wichtig ist daher, bei der Angabe einer Wahrscheinlichkeit immer auch die Bewertungsmethode transparent zu machen</a:t>
            </a:r>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31</a:t>
            </a:fld>
            <a:endParaRPr lang="de-DE" dirty="0"/>
          </a:p>
        </p:txBody>
      </p:sp>
    </p:spTree>
    <p:extLst>
      <p:ext uri="{BB962C8B-B14F-4D97-AF65-F5344CB8AC3E}">
        <p14:creationId xmlns:p14="http://schemas.microsoft.com/office/powerpoint/2010/main" val="35718195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Subadditivität der Wahrscheinlichkeit (1)</a:t>
            </a:r>
          </a:p>
        </p:txBody>
      </p:sp>
      <p:sp>
        <p:nvSpPr>
          <p:cNvPr id="5" name="Inhaltsplatzhalter 4"/>
          <p:cNvSpPr>
            <a:spLocks noGrp="1"/>
          </p:cNvSpPr>
          <p:nvPr>
            <p:ph idx="1"/>
          </p:nvPr>
        </p:nvSpPr>
        <p:spPr/>
        <p:txBody>
          <a:bodyPr>
            <a:noAutofit/>
          </a:bodyPr>
          <a:lstStyle/>
          <a:p>
            <a:r>
              <a:rPr lang="de-DE" sz="2400" dirty="0"/>
              <a:t>Subadditivität: P(A oder B) = P(A) + P(B) – P(A und B) </a:t>
            </a:r>
          </a:p>
          <a:p>
            <a:endParaRPr lang="de-DE" sz="2400" dirty="0"/>
          </a:p>
          <a:p>
            <a:r>
              <a:rPr lang="de-DE" sz="2400" dirty="0"/>
              <a:t>Argumente, die dafür sprechen</a:t>
            </a:r>
          </a:p>
          <a:p>
            <a:pPr lvl="1"/>
            <a:r>
              <a:rPr lang="de-DE" sz="2000" dirty="0"/>
              <a:t>Lässt man nur die Wahrscheinlichkeiten 0 oder 1 zu, so gilt die Subadditivität gemäß der Aussagenlogik</a:t>
            </a:r>
          </a:p>
          <a:p>
            <a:pPr lvl="1"/>
            <a:r>
              <a:rPr lang="de-DE" sz="2000" dirty="0"/>
              <a:t>Die Subadditivität gilt für relative Anteile und damit dann, wenn eine Wahrscheinlichkeit nur aus einem relativen Anteil abgeleitet wird</a:t>
            </a:r>
          </a:p>
          <a:p>
            <a:pPr lvl="1"/>
            <a:r>
              <a:rPr lang="de-DE" sz="2000" dirty="0"/>
              <a:t>Die Subadditivität ist konform zur Bestimmung einer konsolidierten Wahrscheinlichkeit: gilt im Konsolidierungsverfahren für jeden Einflussfaktor die Subadditivität, so gilt sie auch für die konsolidierte elementare Wahrscheinlichkeit</a:t>
            </a:r>
          </a:p>
          <a:p>
            <a:pPr lvl="1"/>
            <a:r>
              <a:rPr lang="de-DE" sz="2000" dirty="0"/>
              <a:t>Ramsey-De </a:t>
            </a:r>
            <a:r>
              <a:rPr lang="de-DE" sz="2000" dirty="0" err="1"/>
              <a:t>Finetti</a:t>
            </a:r>
            <a:r>
              <a:rPr lang="de-DE" sz="2000" dirty="0"/>
              <a:t> Theorem: die Subadditivität ist für konsistente Wetten (in dem Sinne, dass keine „todsicheren Wetten“ möglich sind) erforderlich</a:t>
            </a:r>
          </a:p>
        </p:txBody>
      </p:sp>
      <p:sp>
        <p:nvSpPr>
          <p:cNvPr id="3" name="Foliennummernplatzhalter 2"/>
          <p:cNvSpPr>
            <a:spLocks noGrp="1"/>
          </p:cNvSpPr>
          <p:nvPr>
            <p:ph type="sldNum" sz="quarter" idx="12"/>
          </p:nvPr>
        </p:nvSpPr>
        <p:spPr/>
        <p:txBody>
          <a:bodyPr/>
          <a:lstStyle/>
          <a:p>
            <a:fld id="{29BD02F9-9519-42F7-A2FF-D784D78DA8ED}" type="slidenum">
              <a:rPr lang="de-DE" smtClean="0"/>
              <a:t>32</a:t>
            </a:fld>
            <a:endParaRPr lang="de-DE" dirty="0"/>
          </a:p>
        </p:txBody>
      </p:sp>
    </p:spTree>
    <p:extLst>
      <p:ext uri="{BB962C8B-B14F-4D97-AF65-F5344CB8AC3E}">
        <p14:creationId xmlns:p14="http://schemas.microsoft.com/office/powerpoint/2010/main" val="6410191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Subadditivität der Wahrscheinlichkeit (2)</a:t>
            </a:r>
          </a:p>
        </p:txBody>
      </p:sp>
      <p:sp>
        <p:nvSpPr>
          <p:cNvPr id="5" name="Inhaltsplatzhalter 4"/>
          <p:cNvSpPr>
            <a:spLocks noGrp="1"/>
          </p:cNvSpPr>
          <p:nvPr>
            <p:ph idx="1"/>
          </p:nvPr>
        </p:nvSpPr>
        <p:spPr/>
        <p:txBody>
          <a:bodyPr>
            <a:noAutofit/>
          </a:bodyPr>
          <a:lstStyle/>
          <a:p>
            <a:r>
              <a:rPr lang="de-DE" sz="2400" dirty="0"/>
              <a:t>Man kann zwar die Subadditivität der Wahrscheinlichkeit nicht für alle Fälle zwingend beweisen, aber man kann sie notfalls erzwingen. </a:t>
            </a:r>
          </a:p>
          <a:p>
            <a:pPr lvl="1"/>
            <a:endParaRPr lang="de-DE" sz="2000" dirty="0"/>
          </a:p>
          <a:p>
            <a:r>
              <a:rPr lang="de-DE" sz="2400" dirty="0"/>
              <a:t>Dabei können aber folgende Probleme auftreten:</a:t>
            </a:r>
          </a:p>
          <a:p>
            <a:pPr lvl="1"/>
            <a:r>
              <a:rPr lang="de-DE" sz="2000" dirty="0"/>
              <a:t>Man berechnet die vier einzelnen Wahrscheinlichkeiten wie oben und stellt fest: alle vier Wahrscheinlichkeiten liegen zwar in [0; 1], aber die Subadditivität ist verletzt.</a:t>
            </a:r>
          </a:p>
          <a:p>
            <a:pPr lvl="1"/>
            <a:r>
              <a:rPr lang="de-DE" sz="2000" dirty="0"/>
              <a:t>Man berechnet drei Wahrscheinlichkeiten wie oben, bestimmt die vierte Wahrscheinlichkeit aus der Subadditivität und stellt fest: die Subadditivität ist erfüllt, aber die vierte Wahrscheinlichkeit liegt nicht in [0; 1].</a:t>
            </a:r>
          </a:p>
          <a:p>
            <a:pPr lvl="1"/>
            <a:endParaRPr lang="de-DE" sz="2000" dirty="0"/>
          </a:p>
          <a:p>
            <a:r>
              <a:rPr lang="de-DE" sz="2400" dirty="0"/>
              <a:t>In diesen Fällen muss dann solange an den einzelnen Wahrscheinlichkeiten „gedreht“ werden, bis das Problem gelöst ist. Also ein sehr pragmatischer Ansatz wie beim Heimwerker: was nicht passt, wird passend gemacht.</a:t>
            </a:r>
          </a:p>
        </p:txBody>
      </p:sp>
      <p:sp>
        <p:nvSpPr>
          <p:cNvPr id="3" name="Foliennummernplatzhalter 2"/>
          <p:cNvSpPr>
            <a:spLocks noGrp="1"/>
          </p:cNvSpPr>
          <p:nvPr>
            <p:ph type="sldNum" sz="quarter" idx="12"/>
          </p:nvPr>
        </p:nvSpPr>
        <p:spPr/>
        <p:txBody>
          <a:bodyPr/>
          <a:lstStyle/>
          <a:p>
            <a:fld id="{29BD02F9-9519-42F7-A2FF-D784D78DA8ED}" type="slidenum">
              <a:rPr lang="de-DE" smtClean="0"/>
              <a:t>33</a:t>
            </a:fld>
            <a:endParaRPr lang="de-DE" dirty="0"/>
          </a:p>
        </p:txBody>
      </p:sp>
    </p:spTree>
    <p:extLst>
      <p:ext uri="{BB962C8B-B14F-4D97-AF65-F5344CB8AC3E}">
        <p14:creationId xmlns:p14="http://schemas.microsoft.com/office/powerpoint/2010/main" val="288381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Subadditivität der Wahrscheinlichkeit (3)</a:t>
            </a:r>
          </a:p>
        </p:txBody>
      </p:sp>
      <p:sp>
        <p:nvSpPr>
          <p:cNvPr id="5" name="Inhaltsplatzhalter 4"/>
          <p:cNvSpPr>
            <a:spLocks noGrp="1"/>
          </p:cNvSpPr>
          <p:nvPr>
            <p:ph idx="1"/>
          </p:nvPr>
        </p:nvSpPr>
        <p:spPr/>
        <p:txBody>
          <a:bodyPr>
            <a:noAutofit/>
          </a:bodyPr>
          <a:lstStyle/>
          <a:p>
            <a:r>
              <a:rPr lang="de-DE" sz="2400" dirty="0"/>
              <a:t>X</a:t>
            </a:r>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34</a:t>
            </a:fld>
            <a:endParaRPr lang="de-DE" dirty="0"/>
          </a:p>
        </p:txBody>
      </p:sp>
      <p:sp>
        <p:nvSpPr>
          <p:cNvPr id="6" name="Abgerundetes Rechteck 41"/>
          <p:cNvSpPr/>
          <p:nvPr/>
        </p:nvSpPr>
        <p:spPr>
          <a:xfrm>
            <a:off x="137214" y="1318260"/>
            <a:ext cx="9470877" cy="5267098"/>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7" name="Abgerundetes Rechteck 14"/>
          <p:cNvSpPr/>
          <p:nvPr/>
        </p:nvSpPr>
        <p:spPr>
          <a:xfrm>
            <a:off x="1032762" y="1478280"/>
            <a:ext cx="8151114" cy="4637294"/>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8" name="Abgerundetes Rechteck 19"/>
          <p:cNvSpPr/>
          <p:nvPr/>
        </p:nvSpPr>
        <p:spPr>
          <a:xfrm>
            <a:off x="2023654" y="2610535"/>
            <a:ext cx="6683690" cy="3018287"/>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9" name="Ovale Legende 20"/>
          <p:cNvSpPr/>
          <p:nvPr/>
        </p:nvSpPr>
        <p:spPr>
          <a:xfrm>
            <a:off x="9645272" y="3947496"/>
            <a:ext cx="2052605" cy="947350"/>
          </a:xfrm>
          <a:prstGeom prst="wedgeEllipseCallout">
            <a:avLst>
              <a:gd name="adj1" fmla="val -92538"/>
              <a:gd name="adj2" fmla="val 54492"/>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Subadditive Bewertungen</a:t>
            </a:r>
          </a:p>
        </p:txBody>
      </p:sp>
      <p:sp>
        <p:nvSpPr>
          <p:cNvPr id="10" name="Abgerundetes Rechteck 22"/>
          <p:cNvSpPr/>
          <p:nvPr/>
        </p:nvSpPr>
        <p:spPr>
          <a:xfrm>
            <a:off x="6559164" y="1591005"/>
            <a:ext cx="1799143" cy="92680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Warentest Mozzarella</a:t>
            </a:r>
          </a:p>
        </p:txBody>
      </p:sp>
      <p:sp>
        <p:nvSpPr>
          <p:cNvPr id="11" name="Abgerundetes Rechteck 23"/>
          <p:cNvSpPr/>
          <p:nvPr/>
        </p:nvSpPr>
        <p:spPr>
          <a:xfrm>
            <a:off x="2941294" y="2755244"/>
            <a:ext cx="2066934" cy="1064593"/>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Leistungspunkte in der Schule</a:t>
            </a:r>
          </a:p>
        </p:txBody>
      </p:sp>
      <p:sp>
        <p:nvSpPr>
          <p:cNvPr id="12" name="Ovale Legende 24"/>
          <p:cNvSpPr/>
          <p:nvPr/>
        </p:nvSpPr>
        <p:spPr>
          <a:xfrm>
            <a:off x="9871520" y="2803412"/>
            <a:ext cx="2052605" cy="947350"/>
          </a:xfrm>
          <a:prstGeom prst="wedgeEllipseCallout">
            <a:avLst>
              <a:gd name="adj1" fmla="val -81470"/>
              <a:gd name="adj2" fmla="val 46522"/>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Quantitative Bewertungen</a:t>
            </a:r>
          </a:p>
        </p:txBody>
      </p:sp>
      <p:sp>
        <p:nvSpPr>
          <p:cNvPr id="13" name="Ovale Legende 25"/>
          <p:cNvSpPr/>
          <p:nvPr/>
        </p:nvSpPr>
        <p:spPr>
          <a:xfrm>
            <a:off x="10069487" y="1663186"/>
            <a:ext cx="2052605" cy="947350"/>
          </a:xfrm>
          <a:prstGeom prst="wedgeEllipseCallout">
            <a:avLst>
              <a:gd name="adj1" fmla="val -69650"/>
              <a:gd name="adj2" fmla="val 15528"/>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Bewertungen</a:t>
            </a:r>
          </a:p>
        </p:txBody>
      </p:sp>
      <p:sp>
        <p:nvSpPr>
          <p:cNvPr id="14" name="Abgerundetes Rechteck 11"/>
          <p:cNvSpPr/>
          <p:nvPr/>
        </p:nvSpPr>
        <p:spPr>
          <a:xfrm>
            <a:off x="265045" y="4101463"/>
            <a:ext cx="687828" cy="1308409"/>
          </a:xfrm>
          <a:prstGeom prst="roundRect">
            <a:avLst/>
          </a:prstGeom>
          <a:solidFill>
            <a:schemeClr val="bg1"/>
          </a:solidFill>
          <a:ln w="381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15" name="Abgerundetes Rechteck 21"/>
          <p:cNvSpPr/>
          <p:nvPr/>
        </p:nvSpPr>
        <p:spPr>
          <a:xfrm>
            <a:off x="3203053" y="4085461"/>
            <a:ext cx="2616788" cy="130840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Wahrscheinlichkeiten</a:t>
            </a:r>
          </a:p>
          <a:p>
            <a:pPr algn="ctr"/>
            <a:endParaRPr lang="de-DE" sz="2000" dirty="0">
              <a:solidFill>
                <a:schemeClr val="tx1"/>
              </a:solidFill>
            </a:endParaRPr>
          </a:p>
          <a:p>
            <a:pPr algn="ctr"/>
            <a:endParaRPr lang="de-DE" sz="2000" dirty="0">
              <a:solidFill>
                <a:schemeClr val="tx1"/>
              </a:solidFill>
            </a:endParaRPr>
          </a:p>
        </p:txBody>
      </p:sp>
      <p:sp>
        <p:nvSpPr>
          <p:cNvPr id="16" name="Abgerundetes Rechteck 12"/>
          <p:cNvSpPr/>
          <p:nvPr/>
        </p:nvSpPr>
        <p:spPr>
          <a:xfrm>
            <a:off x="3805826" y="4609908"/>
            <a:ext cx="1934126" cy="708462"/>
          </a:xfrm>
          <a:prstGeom prst="roundRect">
            <a:avLst/>
          </a:prstGeom>
          <a:solidFill>
            <a:schemeClr val="bg1"/>
          </a:solidFill>
          <a:ln w="38100" cmpd="dbl">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Relative Häufigkeiten</a:t>
            </a:r>
          </a:p>
        </p:txBody>
      </p:sp>
      <p:sp>
        <p:nvSpPr>
          <p:cNvPr id="17" name="Abgerundetes Rechteck 22"/>
          <p:cNvSpPr/>
          <p:nvPr/>
        </p:nvSpPr>
        <p:spPr>
          <a:xfrm>
            <a:off x="1969736" y="1610469"/>
            <a:ext cx="1835281" cy="814624"/>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Friedlichkeit</a:t>
            </a:r>
          </a:p>
        </p:txBody>
      </p:sp>
      <p:sp>
        <p:nvSpPr>
          <p:cNvPr id="18" name="Abgerundetes Rechteck 22"/>
          <p:cNvSpPr/>
          <p:nvPr/>
        </p:nvSpPr>
        <p:spPr>
          <a:xfrm>
            <a:off x="5999120" y="3055085"/>
            <a:ext cx="1876859" cy="1064593"/>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Kosten bei Fusionen</a:t>
            </a:r>
          </a:p>
        </p:txBody>
      </p:sp>
      <p:sp>
        <p:nvSpPr>
          <p:cNvPr id="19" name="Abgerundetes Rechteck 22"/>
          <p:cNvSpPr/>
          <p:nvPr/>
        </p:nvSpPr>
        <p:spPr>
          <a:xfrm>
            <a:off x="4468858" y="1619742"/>
            <a:ext cx="1321533" cy="814624"/>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a:solidFill>
                  <a:schemeClr val="tx1"/>
                </a:solidFill>
              </a:rPr>
              <a:t>Glück</a:t>
            </a:r>
          </a:p>
        </p:txBody>
      </p:sp>
      <p:cxnSp>
        <p:nvCxnSpPr>
          <p:cNvPr id="21" name="Gerader Verbinder 20"/>
          <p:cNvCxnSpPr>
            <a:stCxn id="14" idx="3"/>
            <a:endCxn id="15" idx="1"/>
          </p:cNvCxnSpPr>
          <p:nvPr/>
        </p:nvCxnSpPr>
        <p:spPr>
          <a:xfrm flipV="1">
            <a:off x="952873" y="4739666"/>
            <a:ext cx="2250180" cy="16002"/>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701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bedingte Wahrscheinlichkeit (1)</a:t>
            </a:r>
          </a:p>
        </p:txBody>
      </p:sp>
      <p:sp>
        <p:nvSpPr>
          <p:cNvPr id="5" name="Inhaltsplatzhalter 4"/>
          <p:cNvSpPr>
            <a:spLocks noGrp="1"/>
          </p:cNvSpPr>
          <p:nvPr>
            <p:ph idx="1"/>
          </p:nvPr>
        </p:nvSpPr>
        <p:spPr/>
        <p:txBody>
          <a:bodyPr>
            <a:noAutofit/>
          </a:bodyPr>
          <a:lstStyle/>
          <a:p>
            <a:r>
              <a:rPr lang="de-DE" sz="2400" dirty="0"/>
              <a:t>Die neue Wahrscheinlichkeitsbewertung P</a:t>
            </a:r>
            <a:r>
              <a:rPr lang="de-DE" sz="2400" baseline="-25000" dirty="0"/>
              <a:t>B</a:t>
            </a:r>
            <a:r>
              <a:rPr lang="de-DE" sz="2400" dirty="0"/>
              <a:t> erhält man, indem bei P zusätzlich die Bedingung P(B) = 1 in die Bewertung einfließt. P</a:t>
            </a:r>
            <a:r>
              <a:rPr lang="de-DE" sz="2400" baseline="-25000" dirty="0"/>
              <a:t>B</a:t>
            </a:r>
            <a:r>
              <a:rPr lang="de-DE" sz="2400" dirty="0"/>
              <a:t> heißt dann „Wahrscheinlichkeit unter der Zusatzbedingung B“</a:t>
            </a:r>
          </a:p>
          <a:p>
            <a:pPr marL="0" indent="0">
              <a:buNone/>
            </a:pPr>
            <a:r>
              <a:rPr lang="de-DE" sz="2400" dirty="0"/>
              <a:t> </a:t>
            </a:r>
          </a:p>
          <a:p>
            <a:r>
              <a:rPr lang="de-DE" sz="2400" dirty="0"/>
              <a:t>Der Schritt P </a:t>
            </a:r>
            <a:r>
              <a:rPr lang="de-DE" sz="2400" dirty="0">
                <a:sym typeface="Wingdings" panose="05000000000000000000" pitchFamily="2" charset="2"/>
              </a:rPr>
              <a:t></a:t>
            </a:r>
            <a:r>
              <a:rPr lang="de-DE" sz="2400" dirty="0"/>
              <a:t> P</a:t>
            </a:r>
            <a:r>
              <a:rPr lang="de-DE" sz="2400" baseline="-25000" dirty="0"/>
              <a:t>B</a:t>
            </a:r>
            <a:r>
              <a:rPr lang="de-DE" sz="2400" dirty="0"/>
              <a:t> charakterisiert die Veränderung von Wahrscheinlichkeiten aufgrund der zusätzlichen Erkenntnis oder Annahme, dass die Aussage B richtig ist. Diese Bedingung muss in die Bewertung jedes einzelnen Einflussfaktors einbezogen werden.</a:t>
            </a:r>
          </a:p>
          <a:p>
            <a:endParaRPr lang="de-DE" sz="2400" dirty="0"/>
          </a:p>
          <a:p>
            <a:r>
              <a:rPr lang="de-DE" sz="2400" dirty="0"/>
              <a:t>P</a:t>
            </a:r>
            <a:r>
              <a:rPr lang="de-DE" sz="2400" baseline="-25000" dirty="0"/>
              <a:t>B</a:t>
            </a:r>
            <a:r>
              <a:rPr lang="de-DE" sz="2400" dirty="0"/>
              <a:t> ist wieder eine Wahrscheinlichkeit. Es ist P</a:t>
            </a:r>
            <a:r>
              <a:rPr lang="de-DE" sz="2400" baseline="-25000" dirty="0"/>
              <a:t>B</a:t>
            </a:r>
            <a:r>
              <a:rPr lang="de-DE" sz="2400" dirty="0"/>
              <a:t>(B) = 1.</a:t>
            </a:r>
          </a:p>
        </p:txBody>
      </p:sp>
      <p:sp>
        <p:nvSpPr>
          <p:cNvPr id="3" name="Foliennummernplatzhalter 2"/>
          <p:cNvSpPr>
            <a:spLocks noGrp="1"/>
          </p:cNvSpPr>
          <p:nvPr>
            <p:ph type="sldNum" sz="quarter" idx="12"/>
          </p:nvPr>
        </p:nvSpPr>
        <p:spPr/>
        <p:txBody>
          <a:bodyPr/>
          <a:lstStyle/>
          <a:p>
            <a:fld id="{29BD02F9-9519-42F7-A2FF-D784D78DA8ED}" type="slidenum">
              <a:rPr lang="de-DE" smtClean="0"/>
              <a:t>35</a:t>
            </a:fld>
            <a:endParaRPr lang="de-DE" dirty="0"/>
          </a:p>
        </p:txBody>
      </p:sp>
    </p:spTree>
    <p:extLst>
      <p:ext uri="{BB962C8B-B14F-4D97-AF65-F5344CB8AC3E}">
        <p14:creationId xmlns:p14="http://schemas.microsoft.com/office/powerpoint/2010/main" val="2823611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bedingte Wahrscheinlichkeit (2)</a:t>
            </a:r>
          </a:p>
        </p:txBody>
      </p:sp>
      <mc:AlternateContent xmlns:mc="http://schemas.openxmlformats.org/markup-compatibility/2006">
        <mc:Choice xmlns:a14="http://schemas.microsoft.com/office/drawing/2010/main" Requires="a14">
          <p:sp>
            <p:nvSpPr>
              <p:cNvPr id="5" name="Inhaltsplatzhalter 4"/>
              <p:cNvSpPr>
                <a:spLocks noGrp="1"/>
              </p:cNvSpPr>
              <p:nvPr>
                <p:ph idx="1"/>
              </p:nvPr>
            </p:nvSpPr>
            <p:spPr/>
            <p:txBody>
              <a:bodyPr>
                <a:noAutofit/>
              </a:bodyPr>
              <a:lstStyle/>
              <a:p>
                <a:r>
                  <a:rPr lang="de-DE" sz="2400" dirty="0"/>
                  <a:t>A, B seien Aussagen und P eine gemeinsame Wahrscheinlichkeitsbewertung mit P(B) </a:t>
                </a:r>
                <a14:m>
                  <m:oMath xmlns:m="http://schemas.openxmlformats.org/officeDocument/2006/math">
                    <m:r>
                      <a:rPr lang="de-DE" sz="2400" i="1">
                        <a:latin typeface="Cambria Math" panose="02040503050406030204" pitchFamily="18" charset="0"/>
                      </a:rPr>
                      <m:t>≠</m:t>
                    </m:r>
                  </m:oMath>
                </a14:m>
                <a:r>
                  <a:rPr lang="de-DE" sz="2400" dirty="0"/>
                  <a:t> 0. Dann ist P</a:t>
                </a:r>
                <a:r>
                  <a:rPr lang="de-DE" sz="2400" baseline="-25000" dirty="0"/>
                  <a:t>B</a:t>
                </a:r>
                <a:r>
                  <a:rPr lang="de-DE" sz="2400" dirty="0"/>
                  <a:t>(A) = </a:t>
                </a:r>
                <a14:m>
                  <m:oMath xmlns:m="http://schemas.openxmlformats.org/officeDocument/2006/math">
                    <m:f>
                      <m:fPr>
                        <m:ctrlPr>
                          <a:rPr lang="de-DE" sz="2400" i="1">
                            <a:latin typeface="Cambria Math" panose="02040503050406030204" pitchFamily="18" charset="0"/>
                          </a:rPr>
                        </m:ctrlPr>
                      </m:fPr>
                      <m:num>
                        <m:r>
                          <m:rPr>
                            <m:sty m:val="p"/>
                          </m:rPr>
                          <a:rPr lang="de-DE" sz="2400" b="0" i="0">
                            <a:latin typeface="Cambria Math" panose="02040503050406030204" pitchFamily="18" charset="0"/>
                          </a:rPr>
                          <m:t>P</m:t>
                        </m:r>
                        <m:r>
                          <a:rPr lang="de-DE" sz="2400" b="0" i="0">
                            <a:latin typeface="Cambria Math" panose="02040503050406030204" pitchFamily="18" charset="0"/>
                          </a:rPr>
                          <m:t>(</m:t>
                        </m:r>
                        <m:r>
                          <m:rPr>
                            <m:sty m:val="p"/>
                          </m:rPr>
                          <a:rPr lang="de-DE" sz="2400" b="0" i="0">
                            <a:latin typeface="Cambria Math" panose="02040503050406030204" pitchFamily="18" charset="0"/>
                          </a:rPr>
                          <m:t>A</m:t>
                        </m:r>
                        <m:r>
                          <a:rPr lang="de-DE" sz="2400" b="0" i="0">
                            <a:latin typeface="Cambria Math" panose="02040503050406030204" pitchFamily="18" charset="0"/>
                          </a:rPr>
                          <m:t> </m:t>
                        </m:r>
                        <m:r>
                          <m:rPr>
                            <m:sty m:val="p"/>
                          </m:rPr>
                          <a:rPr lang="de-DE" sz="2400" b="0" i="0">
                            <a:latin typeface="Cambria Math" panose="02040503050406030204" pitchFamily="18" charset="0"/>
                          </a:rPr>
                          <m:t>und</m:t>
                        </m:r>
                        <m:r>
                          <a:rPr lang="de-DE" sz="2400" b="0" i="0">
                            <a:latin typeface="Cambria Math" panose="02040503050406030204" pitchFamily="18" charset="0"/>
                          </a:rPr>
                          <m:t> </m:t>
                        </m:r>
                        <m:r>
                          <m:rPr>
                            <m:sty m:val="p"/>
                          </m:rPr>
                          <a:rPr lang="de-DE" sz="2400" b="0" i="0">
                            <a:latin typeface="Cambria Math" panose="02040503050406030204" pitchFamily="18" charset="0"/>
                          </a:rPr>
                          <m:t>B</m:t>
                        </m:r>
                        <m:r>
                          <a:rPr lang="de-DE" sz="2400" b="0" i="0">
                            <a:latin typeface="Cambria Math" panose="02040503050406030204" pitchFamily="18" charset="0"/>
                          </a:rPr>
                          <m:t>)</m:t>
                        </m:r>
                      </m:num>
                      <m:den>
                        <m:r>
                          <m:rPr>
                            <m:sty m:val="p"/>
                          </m:rPr>
                          <a:rPr lang="de-DE" sz="2400" b="0" i="0">
                            <a:latin typeface="Cambria Math" panose="02040503050406030204" pitchFamily="18" charset="0"/>
                          </a:rPr>
                          <m:t>P</m:t>
                        </m:r>
                        <m:r>
                          <a:rPr lang="de-DE" sz="2400" b="0" i="0">
                            <a:latin typeface="Cambria Math" panose="02040503050406030204" pitchFamily="18" charset="0"/>
                          </a:rPr>
                          <m:t>(</m:t>
                        </m:r>
                        <m:r>
                          <m:rPr>
                            <m:sty m:val="p"/>
                          </m:rPr>
                          <a:rPr lang="de-DE" sz="2400" b="0" i="0">
                            <a:latin typeface="Cambria Math" panose="02040503050406030204" pitchFamily="18" charset="0"/>
                          </a:rPr>
                          <m:t>B</m:t>
                        </m:r>
                        <m:r>
                          <a:rPr lang="de-DE" sz="2400" b="0" i="0">
                            <a:latin typeface="Cambria Math" panose="02040503050406030204" pitchFamily="18" charset="0"/>
                          </a:rPr>
                          <m:t>)</m:t>
                        </m:r>
                      </m:den>
                    </m:f>
                  </m:oMath>
                </a14:m>
                <a:endParaRPr lang="de-DE" sz="2400" dirty="0"/>
              </a:p>
              <a:p>
                <a:pPr marL="0" indent="0">
                  <a:buNone/>
                </a:pPr>
                <a:r>
                  <a:rPr lang="de-DE" sz="2400" dirty="0"/>
                  <a:t> </a:t>
                </a:r>
              </a:p>
              <a:p>
                <a:r>
                  <a:rPr lang="de-DE" sz="2400" dirty="0"/>
                  <a:t>Interpretationen: </a:t>
                </a:r>
              </a:p>
              <a:p>
                <a:pPr lvl="1"/>
                <a:r>
                  <a:rPr lang="de-DE" sz="2000" dirty="0"/>
                  <a:t>Für die gesamte Formel gilt zunächst dasselbe Bewertungsverfahren P. Auf der linken Seite der Gleichung steht die Wahrscheinlichkeit für die Richtigkeit der Aussage A, wenn man zusätzlich weiß oder annimmt, dass die Aussage B richtig ist. Diese Zusatzannahme gilt nicht für die rechte Seite (sonst könnte man den Nenner weglassen). </a:t>
                </a:r>
              </a:p>
              <a:p>
                <a:pPr lvl="1"/>
                <a:r>
                  <a:rPr lang="de-DE" sz="2000" dirty="0"/>
                  <a:t>Auf der linken Seite der Gleichung steht die Wahrscheinlichkeit von A, nachdem man festgestellt oder angenommen hat, dass B richtig ist, während die Wahrscheinlichkeiten auf der rechten Seite ermittelt wurden, bevor man festgestellt oder angenommen hat, dass B richtig ist. </a:t>
                </a:r>
              </a:p>
              <a:p>
                <a:endParaRPr lang="de-DE" sz="2400" dirty="0"/>
              </a:p>
            </p:txBody>
          </p:sp>
        </mc:Choice>
        <mc:Fallback>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36</a:t>
            </a:fld>
            <a:endParaRPr lang="de-DE" dirty="0"/>
          </a:p>
        </p:txBody>
      </p:sp>
    </p:spTree>
    <p:extLst>
      <p:ext uri="{BB962C8B-B14F-4D97-AF65-F5344CB8AC3E}">
        <p14:creationId xmlns:p14="http://schemas.microsoft.com/office/powerpoint/2010/main" val="35793027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bedingte Wahrscheinlichkeit (3)</a:t>
            </a:r>
          </a:p>
        </p:txBody>
      </p:sp>
      <p:sp>
        <p:nvSpPr>
          <p:cNvPr id="5" name="Inhaltsplatzhalter 4"/>
          <p:cNvSpPr>
            <a:spLocks noGrp="1"/>
          </p:cNvSpPr>
          <p:nvPr>
            <p:ph idx="1"/>
          </p:nvPr>
        </p:nvSpPr>
        <p:spPr/>
        <p:txBody>
          <a:bodyPr>
            <a:noAutofit/>
          </a:bodyPr>
          <a:lstStyle/>
          <a:p>
            <a:r>
              <a:rPr lang="de-DE" sz="2400" dirty="0"/>
              <a:t>Plausible Begründung für die Formel: Die Formel gilt für beliebige relative Anteile. Dann gilt sie auch für Wahrscheinlichkeiten, wenn diese auf relativen Anteilen beruhen.</a:t>
            </a:r>
          </a:p>
          <a:p>
            <a:endParaRPr lang="de-DE" sz="2400" dirty="0"/>
          </a:p>
          <a:p>
            <a:r>
              <a:rPr lang="de-DE" sz="2400" dirty="0"/>
              <a:t>In manchen Veröffentlichungen wird für den Fall, dass (auf der rechten Seite der Gleichung) P(B) = 0 ist, definiert:</a:t>
            </a:r>
          </a:p>
          <a:p>
            <a:pPr marL="457200" lvl="1" indent="0">
              <a:buNone/>
            </a:pPr>
            <a:r>
              <a:rPr lang="de-DE" dirty="0"/>
              <a:t>P</a:t>
            </a:r>
            <a:r>
              <a:rPr lang="de-DE" baseline="-25000" dirty="0"/>
              <a:t>B</a:t>
            </a:r>
            <a:r>
              <a:rPr lang="de-DE" dirty="0"/>
              <a:t>(A) = 0</a:t>
            </a:r>
          </a:p>
          <a:p>
            <a:pPr marL="0" indent="0">
              <a:buNone/>
            </a:pPr>
            <a:r>
              <a:rPr lang="de-DE" dirty="0"/>
              <a:t>   </a:t>
            </a:r>
            <a:r>
              <a:rPr lang="de-DE" sz="2400" dirty="0"/>
              <a:t>Dann wäre aber insbesondere auch P</a:t>
            </a:r>
            <a:r>
              <a:rPr lang="de-DE" sz="2400" baseline="-25000" dirty="0"/>
              <a:t>B</a:t>
            </a:r>
            <a:r>
              <a:rPr lang="de-DE" sz="2400" dirty="0"/>
              <a:t>(B) = 0, und das ist ein Widerspruch.</a:t>
            </a:r>
          </a:p>
          <a:p>
            <a:pPr lvl="1"/>
            <a:endParaRPr lang="de-DE" sz="2000" dirty="0"/>
          </a:p>
          <a:p>
            <a:pPr lvl="1"/>
            <a:endParaRPr lang="de-DE" sz="2000" dirty="0"/>
          </a:p>
          <a:p>
            <a:pPr lvl="1"/>
            <a:endParaRPr lang="de-DE" sz="2000" dirty="0"/>
          </a:p>
          <a:p>
            <a:endParaRPr lang="de-DE" sz="20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37</a:t>
            </a:fld>
            <a:endParaRPr lang="de-DE" dirty="0"/>
          </a:p>
        </p:txBody>
      </p:sp>
    </p:spTree>
    <p:extLst>
      <p:ext uri="{BB962C8B-B14F-4D97-AF65-F5344CB8AC3E}">
        <p14:creationId xmlns:p14="http://schemas.microsoft.com/office/powerpoint/2010/main" val="13972894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Vorgänge</a:t>
            </a:r>
          </a:p>
        </p:txBody>
      </p:sp>
      <p:sp>
        <p:nvSpPr>
          <p:cNvPr id="5" name="Inhaltsplatzhalter 4"/>
          <p:cNvSpPr>
            <a:spLocks noGrp="1"/>
          </p:cNvSpPr>
          <p:nvPr>
            <p:ph idx="1"/>
          </p:nvPr>
        </p:nvSpPr>
        <p:spPr/>
        <p:txBody>
          <a:bodyPr>
            <a:noAutofit/>
          </a:bodyPr>
          <a:lstStyle/>
          <a:p>
            <a:r>
              <a:rPr lang="de-DE" sz="2400" dirty="0"/>
              <a:t>Vorgänge können Experimente oder passive Beobachtungen sein. Bei Experimenten wird der Vorgang aktiv gesteuert, bei passiven Beobachtungen nicht. Der übliche Begriff „Zufallsexperimente“ bezeichnet nur den ersten Teilaspekt, ist also unzureichend. </a:t>
            </a:r>
          </a:p>
          <a:p>
            <a:endParaRPr lang="de-DE" sz="2400" dirty="0"/>
          </a:p>
          <a:p>
            <a:pPr lvl="0"/>
            <a:r>
              <a:rPr lang="de-DE" sz="2400" dirty="0"/>
              <a:t>Oft wird der Begriff „Zufall“ bei der Betrachtung von Vorgängen und ihren Ergebnissen benutzt. Man benutzt den Begriff Zufall, wenn man keine kausale Erklärung für ein Ergebnis hat. Dabei werden zwei Aspekte diskutiert:</a:t>
            </a:r>
          </a:p>
          <a:p>
            <a:pPr lvl="1"/>
            <a:r>
              <a:rPr lang="de-DE" sz="2000" dirty="0"/>
              <a:t>Der Zufall existiert in der Realität</a:t>
            </a:r>
          </a:p>
          <a:p>
            <a:pPr lvl="1"/>
            <a:r>
              <a:rPr lang="de-DE" sz="2000" dirty="0"/>
              <a:t>Der Zufall existiert nicht in der Realität, sondern ist nur Ausdruck mangelnden Wissens.</a:t>
            </a:r>
          </a:p>
          <a:p>
            <a:pPr marL="457200" lvl="1" indent="0">
              <a:buNone/>
            </a:pPr>
            <a:r>
              <a:rPr lang="de-DE" dirty="0"/>
              <a:t>Im Rahmen der Stochastik ist diese Unterscheidung belanglos: in jedem Fall weiß man nicht genug, um eine sichere Aussage über das Ergebnis machen zu können.</a:t>
            </a:r>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38</a:t>
            </a:fld>
            <a:endParaRPr lang="de-DE" dirty="0"/>
          </a:p>
        </p:txBody>
      </p:sp>
    </p:spTree>
    <p:extLst>
      <p:ext uri="{BB962C8B-B14F-4D97-AF65-F5344CB8AC3E}">
        <p14:creationId xmlns:p14="http://schemas.microsoft.com/office/powerpoint/2010/main" val="26553461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Ereignisse</a:t>
            </a:r>
          </a:p>
        </p:txBody>
      </p:sp>
      <mc:AlternateContent xmlns:mc="http://schemas.openxmlformats.org/markup-compatibility/2006">
        <mc:Choice xmlns:a14="http://schemas.microsoft.com/office/drawing/2010/main" Requires="a14">
          <p:sp>
            <p:nvSpPr>
              <p:cNvPr id="5" name="Inhaltsplatzhalter 4"/>
              <p:cNvSpPr>
                <a:spLocks noGrp="1"/>
              </p:cNvSpPr>
              <p:nvPr>
                <p:ph idx="1"/>
              </p:nvPr>
            </p:nvSpPr>
            <p:spPr/>
            <p:txBody>
              <a:bodyPr>
                <a:noAutofit/>
              </a:bodyPr>
              <a:lstStyle/>
              <a:p>
                <a:r>
                  <a:rPr lang="de-DE" sz="2400" dirty="0"/>
                  <a:t>Betrachtet man bei einem Vorgang mit einem definierten Ende einen bestimmten Aspekt, so nennt man jeden möglichen Ausgang dieses Vorgangs ein Ergebnis des Vorgangs.</a:t>
                </a:r>
              </a:p>
              <a:p>
                <a:endParaRPr lang="de-DE" sz="2400" dirty="0"/>
              </a:p>
              <a:p>
                <a:r>
                  <a:rPr lang="de-DE" sz="2400" dirty="0"/>
                  <a:t>Die Ergebnisse eines Vorgangs müssen so definiert sein, dass bei dem Vorgang nur genau ein Ergebnis tatsächlich eintreten kann.</a:t>
                </a:r>
              </a:p>
              <a:p>
                <a:endParaRPr lang="de-DE" sz="2400" dirty="0"/>
              </a:p>
              <a:p>
                <a:r>
                  <a:rPr lang="de-DE" sz="2400" dirty="0"/>
                  <a:t>Eine Menge von Ergebnissen nennt man Ereignis E. Sonderfälle:</a:t>
                </a:r>
              </a:p>
              <a:p>
                <a:pPr lvl="1"/>
                <a:r>
                  <a:rPr lang="de-DE" sz="2000" dirty="0"/>
                  <a:t>Die leere Menge </a:t>
                </a:r>
                <a14:m>
                  <m:oMath xmlns:m="http://schemas.openxmlformats.org/officeDocument/2006/math">
                    <m:r>
                      <a:rPr lang="de-DE" sz="2000" i="1">
                        <a:latin typeface="Cambria Math" panose="02040503050406030204" pitchFamily="18" charset="0"/>
                      </a:rPr>
                      <m:t>∅</m:t>
                    </m:r>
                  </m:oMath>
                </a14:m>
                <a:r>
                  <a:rPr lang="de-DE" sz="2000" dirty="0"/>
                  <a:t> heißt unmögliches Ereignis. </a:t>
                </a:r>
              </a:p>
              <a:p>
                <a:pPr lvl="1"/>
                <a:r>
                  <a:rPr lang="de-DE" sz="2000" dirty="0"/>
                  <a:t>Besteht A aus nur einem Element, so heißt A ein Elementarereignis (manchmal wird Ergebnis = Elementarereignis definiert, Elementarereignisse sind dann aber keine Ereignisse).</a:t>
                </a:r>
              </a:p>
              <a:p>
                <a:pPr lvl="1"/>
                <a:r>
                  <a:rPr lang="de-DE" sz="2000" dirty="0"/>
                  <a:t>Die Menge aller möglichen Ergebnisse S heißt sicheres Ereignis. </a:t>
                </a:r>
              </a:p>
              <a:p>
                <a:endParaRPr lang="de-DE" sz="2400" dirty="0"/>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mc:Choice>
        <mc:Fallback>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r="-1333" b="-6443"/>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39</a:t>
            </a:fld>
            <a:endParaRPr lang="de-DE" dirty="0"/>
          </a:p>
        </p:txBody>
      </p:sp>
    </p:spTree>
    <p:extLst>
      <p:ext uri="{BB962C8B-B14F-4D97-AF65-F5344CB8AC3E}">
        <p14:creationId xmlns:p14="http://schemas.microsoft.com/office/powerpoint/2010/main" val="2900906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Weitere Zitate</a:t>
            </a:r>
          </a:p>
        </p:txBody>
      </p:sp>
      <p:sp>
        <p:nvSpPr>
          <p:cNvPr id="5" name="Inhaltsplatzhalter 4"/>
          <p:cNvSpPr>
            <a:spLocks noGrp="1"/>
          </p:cNvSpPr>
          <p:nvPr>
            <p:ph idx="1"/>
          </p:nvPr>
        </p:nvSpPr>
        <p:spPr/>
        <p:txBody>
          <a:bodyPr>
            <a:normAutofit/>
          </a:bodyPr>
          <a:lstStyle/>
          <a:p>
            <a:r>
              <a:rPr lang="de-DE" sz="2400" dirty="0"/>
              <a:t>„</a:t>
            </a:r>
            <a:r>
              <a:rPr lang="de-DE" sz="2400" i="1" dirty="0"/>
              <a:t>Manchmal wird der </a:t>
            </a:r>
            <a:r>
              <a:rPr lang="de-DE" sz="2400" i="1" dirty="0" err="1"/>
              <a:t>KOLMOGOROVsche</a:t>
            </a:r>
            <a:r>
              <a:rPr lang="de-DE" sz="2400" i="1" dirty="0"/>
              <a:t> Ansatz als „axiomatischer Wahrscheinlichkeitsbegriff“ bezeichnet und gleichberechtigt neben den klassischen, statistischen und subjektiven Wahrscheinlichkeitsbegriff gestellt. Das ist natürlich ein Missverständnis. Es ist ja gerade die große Leistung von KOLMOGOROV, die Wahrscheinlichkeitsrechnung auf eine feste mathematische Grundlage gestellt zu haben, ohne die philosophische Frage beantworten zu müssen, was Wahrscheinlichkeit letztlich ist und zu zeigen, dass man das auch gar nicht braucht</a:t>
            </a:r>
            <a:r>
              <a:rPr lang="de-DE" sz="2400" dirty="0"/>
              <a:t>“. (Schira, [SJ], S. 228).</a:t>
            </a:r>
          </a:p>
          <a:p>
            <a:r>
              <a:rPr lang="de-DE" sz="2400" i="1" dirty="0"/>
              <a:t>„Obwohl der </a:t>
            </a:r>
            <a:r>
              <a:rPr lang="de-DE" sz="2400" i="1" dirty="0" err="1"/>
              <a:t>LAPLACEsche</a:t>
            </a:r>
            <a:r>
              <a:rPr lang="de-DE" sz="2400" i="1" dirty="0"/>
              <a:t> Wahrscheinlichkeitsbegriff große praktische Bedeutung hat, wird dadurch das Grundproblem nicht gelöst. Es wird nicht gesagt, was Wahrscheinlichkeiten sind und auch nicht, wie sie letztlich zahlenmäßig zu bestimmen sind</a:t>
            </a:r>
            <a:r>
              <a:rPr lang="de-DE" sz="2400" dirty="0"/>
              <a:t>.“ (Schira, [SJ], S. 221) </a:t>
            </a:r>
          </a:p>
        </p:txBody>
      </p:sp>
      <p:sp>
        <p:nvSpPr>
          <p:cNvPr id="3" name="Foliennummernplatzhalter 2"/>
          <p:cNvSpPr>
            <a:spLocks noGrp="1"/>
          </p:cNvSpPr>
          <p:nvPr>
            <p:ph type="sldNum" sz="quarter" idx="12"/>
          </p:nvPr>
        </p:nvSpPr>
        <p:spPr/>
        <p:txBody>
          <a:bodyPr/>
          <a:lstStyle/>
          <a:p>
            <a:fld id="{29BD02F9-9519-42F7-A2FF-D784D78DA8ED}" type="slidenum">
              <a:rPr lang="de-DE" smtClean="0"/>
              <a:t>4</a:t>
            </a:fld>
            <a:endParaRPr lang="de-DE"/>
          </a:p>
        </p:txBody>
      </p:sp>
    </p:spTree>
    <p:extLst>
      <p:ext uri="{BB962C8B-B14F-4D97-AF65-F5344CB8AC3E}">
        <p14:creationId xmlns:p14="http://schemas.microsoft.com/office/powerpoint/2010/main" val="34380641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(1)</a:t>
            </a:r>
          </a:p>
        </p:txBody>
      </p:sp>
      <p:sp>
        <p:nvSpPr>
          <p:cNvPr id="5" name="Inhaltsplatzhalter 4"/>
          <p:cNvSpPr>
            <a:spLocks noGrp="1"/>
          </p:cNvSpPr>
          <p:nvPr>
            <p:ph idx="1"/>
          </p:nvPr>
        </p:nvSpPr>
        <p:spPr/>
        <p:txBody>
          <a:bodyPr>
            <a:noAutofit/>
          </a:bodyPr>
          <a:lstStyle/>
          <a:p>
            <a:r>
              <a:rPr lang="de-DE" sz="2400" dirty="0"/>
              <a:t>Die konkrete Bedeutung der Begriffe „Ereignis“, „Gegenereignis“, „unmögliches Ereignis“ und „sicheres Ereignis“ sind stets an einen ganz bestimmten Vorgang mit einer Menge S gekoppelt.</a:t>
            </a:r>
          </a:p>
          <a:p>
            <a:endParaRPr lang="de-DE" sz="2400" dirty="0"/>
          </a:p>
          <a:p>
            <a:pPr lvl="0"/>
            <a:r>
              <a:rPr lang="de-DE" sz="2400" dirty="0"/>
              <a:t>Je nach Zusammenhang kann das Ereignis in der Vergangenheit, Gegenwart oder Zukunft eintreten. In der Definition ist egal, „ist eingetreten“, „tritt ein“ oder „wird eintreten“ steht.</a:t>
            </a:r>
          </a:p>
          <a:p>
            <a:endParaRPr lang="de-DE" sz="2400" dirty="0"/>
          </a:p>
          <a:p>
            <a:pPr lvl="0"/>
            <a:r>
              <a:rPr lang="de-DE" sz="2400" dirty="0"/>
              <a:t>Ereignisse können als Aussagen geschrieben werden durch:</a:t>
            </a:r>
          </a:p>
          <a:p>
            <a:pPr marL="457200" lvl="1" indent="0">
              <a:buNone/>
            </a:pPr>
            <a:r>
              <a:rPr lang="de-DE" dirty="0"/>
              <a:t>A = das Ereignis &lt;Beschreibung&gt; ist eingetreten / tritt ein / wird eintreten</a:t>
            </a:r>
          </a:p>
          <a:p>
            <a:endParaRPr lang="de-DE" sz="2000" dirty="0"/>
          </a:p>
          <a:p>
            <a:endParaRPr lang="de-DE" sz="2400" dirty="0"/>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40</a:t>
            </a:fld>
            <a:endParaRPr lang="de-DE" dirty="0"/>
          </a:p>
        </p:txBody>
      </p:sp>
    </p:spTree>
    <p:extLst>
      <p:ext uri="{BB962C8B-B14F-4D97-AF65-F5344CB8AC3E}">
        <p14:creationId xmlns:p14="http://schemas.microsoft.com/office/powerpoint/2010/main" val="7679619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(2)</a:t>
            </a:r>
          </a:p>
        </p:txBody>
      </p:sp>
      <p:sp>
        <p:nvSpPr>
          <p:cNvPr id="5" name="Inhaltsplatzhalter 4"/>
          <p:cNvSpPr>
            <a:spLocks noGrp="1"/>
          </p:cNvSpPr>
          <p:nvPr>
            <p:ph idx="1"/>
          </p:nvPr>
        </p:nvSpPr>
        <p:spPr/>
        <p:txBody>
          <a:bodyPr>
            <a:noAutofit/>
          </a:bodyPr>
          <a:lstStyle/>
          <a:p>
            <a:r>
              <a:rPr lang="de-DE" sz="2400" dirty="0"/>
              <a:t>Aussagen, die keine Ereignisse beschreiben, sind z. B. zeitlose Feststellungen wie „2 + 3 = 5“ oder Naturgesetze wie „E = m∙c²“ oder „im Zentrum der Milchstraße befindet sich ein schwarzes Loch“.</a:t>
            </a:r>
          </a:p>
          <a:p>
            <a:endParaRPr lang="de-DE" sz="2400" dirty="0"/>
          </a:p>
          <a:p>
            <a:pPr lvl="0"/>
            <a:r>
              <a:rPr lang="de-DE" sz="2400" dirty="0"/>
              <a:t>Da im Rahmen der Stochastik Aussagen nur wahr oder falsch sein können, können Ereignisse stets nur eintreten oder nicht eintreten, nichts dazwischen (also nicht </a:t>
            </a:r>
            <a:r>
              <a:rPr lang="de-DE" sz="2400" dirty="0" err="1"/>
              <a:t>fuzzy</a:t>
            </a:r>
            <a:r>
              <a:rPr lang="de-DE" sz="2400" dirty="0"/>
              <a:t> </a:t>
            </a:r>
            <a:r>
              <a:rPr lang="de-DE" sz="2400" dirty="0" err="1"/>
              <a:t>logic</a:t>
            </a:r>
            <a:r>
              <a:rPr lang="de-DE" sz="2400" dirty="0"/>
              <a:t>).</a:t>
            </a:r>
          </a:p>
          <a:p>
            <a:pPr lvl="0"/>
            <a:endParaRPr lang="de-DE" sz="2400" dirty="0"/>
          </a:p>
          <a:p>
            <a:pPr lvl="0"/>
            <a:r>
              <a:rPr lang="de-DE" sz="2400" dirty="0"/>
              <a:t>Da Verknüpfungen von Aussagen mit „und“, „oder“ oder „nicht“ wieder Aussagen ergeben, ist es sinnvoll, dass auch Vereinigung, Durchschnitt und Komplement von Ereignissen wieder Ereignisse sind.</a:t>
            </a:r>
          </a:p>
          <a:p>
            <a:endParaRPr lang="de-DE" sz="2000" dirty="0"/>
          </a:p>
          <a:p>
            <a:endParaRPr lang="de-DE" sz="2400" dirty="0"/>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41</a:t>
            </a:fld>
            <a:endParaRPr lang="de-DE" dirty="0"/>
          </a:p>
        </p:txBody>
      </p:sp>
    </p:spTree>
    <p:extLst>
      <p:ext uri="{BB962C8B-B14F-4D97-AF65-F5344CB8AC3E}">
        <p14:creationId xmlns:p14="http://schemas.microsoft.com/office/powerpoint/2010/main" val="29918082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(3)</a:t>
            </a:r>
          </a:p>
        </p:txBody>
      </p:sp>
      <mc:AlternateContent xmlns:mc="http://schemas.openxmlformats.org/markup-compatibility/2006">
        <mc:Choice xmlns:a14="http://schemas.microsoft.com/office/drawing/2010/main" Requires="a14">
          <p:sp>
            <p:nvSpPr>
              <p:cNvPr id="5" name="Inhaltsplatzhalter 4"/>
              <p:cNvSpPr>
                <a:spLocks noGrp="1"/>
              </p:cNvSpPr>
              <p:nvPr>
                <p:ph idx="1"/>
              </p:nvPr>
            </p:nvSpPr>
            <p:spPr/>
            <p:txBody>
              <a:bodyPr>
                <a:noAutofit/>
              </a:bodyPr>
              <a:lstStyle/>
              <a:p>
                <a:r>
                  <a:rPr lang="de-DE" sz="2400" dirty="0"/>
                  <a:t>Umgangssprachlich kann es verschiedene Beschreibungen eines Ereignisses geben, obwohl nur </a:t>
                </a:r>
                <a:r>
                  <a:rPr lang="de-DE" sz="2400" u="sng" dirty="0"/>
                  <a:t>ein</a:t>
                </a:r>
                <a:r>
                  <a:rPr lang="de-DE" sz="2400" dirty="0"/>
                  <a:t> Ereignis stattfand. In der Stochastik dagegen bezeichnet die Menge E bereits ein Ereignis, sodass es zu einem realen Ereignis viele verschiedene stochastische Ereignisse geben kann.</a:t>
                </a:r>
              </a:p>
              <a:p>
                <a:endParaRPr lang="de-DE" sz="2400" dirty="0"/>
              </a:p>
              <a:p>
                <a:r>
                  <a:rPr lang="de-DE" sz="2400" dirty="0"/>
                  <a:t>Checkliste um festzustellen, ob ein Ereignis eingetreten ist:</a:t>
                </a:r>
              </a:p>
              <a:p>
                <a:pPr lvl="1"/>
                <a:r>
                  <a:rPr lang="de-DE" sz="2000" dirty="0"/>
                  <a:t>Welcher Vorgang wird beobachtet?			-&gt;  Beschreibung des Vorgangs</a:t>
                </a:r>
                <a:endParaRPr lang="de-DE" sz="2000" dirty="0">
                  <a:effectLst/>
                </a:endParaRPr>
              </a:p>
              <a:p>
                <a:pPr lvl="1"/>
                <a:r>
                  <a:rPr lang="de-DE" sz="2000" dirty="0"/>
                  <a:t>Welche Ergebnisse sind möglich?			-&gt;  Definition von S</a:t>
                </a:r>
                <a:endParaRPr lang="de-DE" sz="2000" dirty="0">
                  <a:effectLst/>
                </a:endParaRPr>
              </a:p>
              <a:p>
                <a:pPr lvl="1"/>
                <a:r>
                  <a:rPr lang="de-DE" sz="2000" dirty="0"/>
                  <a:t>Welches Ereignis wird betrachtet?			-&gt;  Beschreibung Ereignis </a:t>
                </a:r>
                <a14:m>
                  <m:oMath xmlns:m="http://schemas.openxmlformats.org/officeDocument/2006/math">
                    <m:r>
                      <a:rPr lang="de-DE" sz="2000" i="1">
                        <a:latin typeface="Cambria Math" panose="02040503050406030204" pitchFamily="18" charset="0"/>
                      </a:rPr>
                      <m:t>⊂</m:t>
                    </m:r>
                  </m:oMath>
                </a14:m>
                <a:r>
                  <a:rPr lang="de-DE" sz="2000" dirty="0"/>
                  <a:t> S</a:t>
                </a:r>
                <a:endParaRPr lang="de-DE" sz="2000" dirty="0">
                  <a:effectLst/>
                </a:endParaRPr>
              </a:p>
              <a:p>
                <a:pPr lvl="1"/>
                <a:r>
                  <a:rPr lang="de-DE" sz="2000" dirty="0"/>
                  <a:t>Wer stellt den Eintritt des Ereignisses fest?		-&gt;  Verantwortlicher</a:t>
                </a:r>
                <a:endParaRPr lang="de-DE" sz="2000" dirty="0">
                  <a:effectLst/>
                </a:endParaRPr>
              </a:p>
              <a:p>
                <a:pPr lvl="1"/>
                <a:r>
                  <a:rPr lang="de-DE" sz="2000" dirty="0"/>
                  <a:t>Wann wird der Eintritt des Ereignisses festgestellt?	-&gt;  Zeitpunkt</a:t>
                </a:r>
                <a:endParaRPr lang="de-DE" sz="2000" dirty="0">
                  <a:effectLst/>
                </a:endParaRPr>
              </a:p>
              <a:p>
                <a:pPr lvl="1"/>
                <a:r>
                  <a:rPr lang="de-DE" sz="2000" dirty="0"/>
                  <a:t>Wie wird der Eintritt des Ereignisses festgestellt?	-&gt;  Methode</a:t>
                </a:r>
                <a:endParaRPr lang="de-DE" sz="2000" dirty="0">
                  <a:effectLst/>
                </a:endParaRPr>
              </a:p>
              <a:p>
                <a:endParaRPr lang="de-DE" sz="2000" dirty="0"/>
              </a:p>
              <a:p>
                <a:endParaRPr lang="de-DE" sz="2400" dirty="0"/>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mc:Choice>
        <mc:Fallback>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b="-238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42</a:t>
            </a:fld>
            <a:endParaRPr lang="de-DE" dirty="0"/>
          </a:p>
        </p:txBody>
      </p:sp>
    </p:spTree>
    <p:extLst>
      <p:ext uri="{BB962C8B-B14F-4D97-AF65-F5344CB8AC3E}">
        <p14:creationId xmlns:p14="http://schemas.microsoft.com/office/powerpoint/2010/main" val="18893484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(4)</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dirty="0"/>
                  <a:t>Unterschiedliche Formulierungen können zu derselben Menge führen.</a:t>
                </a:r>
              </a:p>
              <a:p>
                <a:endParaRPr lang="de-DE" sz="2400" dirty="0"/>
              </a:p>
              <a:p>
                <a:r>
                  <a:rPr lang="de-DE" sz="2400" dirty="0"/>
                  <a:t>Beispiele: es wird mit einem Würfel einmal gewürfelt mit S = {1, 2, 3, 4, 5, 6}. Dann ist:</a:t>
                </a:r>
              </a:p>
              <a:p>
                <a:pPr lvl="1"/>
                <a:r>
                  <a:rPr lang="de-DE" sz="2000" dirty="0"/>
                  <a:t>„es wurde eine 7 gewürfelt“				</a:t>
                </a:r>
                <a:r>
                  <a:rPr lang="de-DE" sz="2000" dirty="0">
                    <a:sym typeface="Wingdings" panose="05000000000000000000" pitchFamily="2" charset="2"/>
                  </a:rPr>
                  <a:t></a:t>
                </a:r>
                <a:r>
                  <a:rPr lang="de-DE" sz="2000" dirty="0"/>
                  <a:t>  {7} </a:t>
                </a:r>
                <a14:m>
                  <m:oMath xmlns:m="http://schemas.openxmlformats.org/officeDocument/2006/math">
                    <m:r>
                      <a:rPr lang="de-DE" sz="2000" i="1">
                        <a:latin typeface="Cambria Math" panose="02040503050406030204" pitchFamily="18" charset="0"/>
                      </a:rPr>
                      <m:t>∩</m:t>
                    </m:r>
                  </m:oMath>
                </a14:m>
                <a:r>
                  <a:rPr lang="de-DE" sz="2000" dirty="0"/>
                  <a:t> S	=  </a:t>
                </a:r>
                <a14:m>
                  <m:oMath xmlns:m="http://schemas.openxmlformats.org/officeDocument/2006/math">
                    <m:r>
                      <a:rPr lang="de-DE" sz="2000">
                        <a:latin typeface="Cambria Math" panose="02040503050406030204" pitchFamily="18" charset="0"/>
                      </a:rPr>
                      <m:t>∅</m:t>
                    </m:r>
                  </m:oMath>
                </a14:m>
                <a:endParaRPr lang="de-DE" sz="2000" dirty="0"/>
              </a:p>
              <a:p>
                <a:pPr lvl="1"/>
                <a:r>
                  <a:rPr lang="de-DE" sz="2000" dirty="0"/>
                  <a:t>„es wurde gleichzeitig eine 3 und eine 4 gewürfelt“	</a:t>
                </a:r>
                <a:r>
                  <a:rPr lang="de-DE" sz="2000" dirty="0">
                    <a:sym typeface="Wingdings" panose="05000000000000000000" pitchFamily="2" charset="2"/>
                  </a:rPr>
                  <a:t></a:t>
                </a:r>
                <a:r>
                  <a:rPr lang="de-DE" sz="2000" dirty="0"/>
                  <a:t>  ({3} </a:t>
                </a:r>
                <a14:m>
                  <m:oMath xmlns:m="http://schemas.openxmlformats.org/officeDocument/2006/math">
                    <m:r>
                      <a:rPr lang="de-DE" sz="2000" i="1">
                        <a:latin typeface="Cambria Math" panose="02040503050406030204" pitchFamily="18" charset="0"/>
                      </a:rPr>
                      <m:t>∩</m:t>
                    </m:r>
                  </m:oMath>
                </a14:m>
                <a:r>
                  <a:rPr lang="de-DE" sz="2000" dirty="0"/>
                  <a:t> {4}) </a:t>
                </a:r>
                <a14:m>
                  <m:oMath xmlns:m="http://schemas.openxmlformats.org/officeDocument/2006/math">
                    <m:r>
                      <a:rPr lang="de-DE" sz="2000" i="1">
                        <a:latin typeface="Cambria Math" panose="02040503050406030204" pitchFamily="18" charset="0"/>
                      </a:rPr>
                      <m:t>∩</m:t>
                    </m:r>
                  </m:oMath>
                </a14:m>
                <a:r>
                  <a:rPr lang="de-DE" sz="2000" dirty="0"/>
                  <a:t> S	=  </a:t>
                </a:r>
                <a14:m>
                  <m:oMath xmlns:m="http://schemas.openxmlformats.org/officeDocument/2006/math">
                    <m:r>
                      <a:rPr lang="de-DE" sz="2000">
                        <a:latin typeface="Cambria Math" panose="02040503050406030204" pitchFamily="18" charset="0"/>
                      </a:rPr>
                      <m:t>∅</m:t>
                    </m:r>
                  </m:oMath>
                </a14:m>
                <a:endParaRPr lang="de-DE" sz="2000" dirty="0"/>
              </a:p>
              <a:p>
                <a:pPr lvl="1"/>
                <a:r>
                  <a:rPr lang="de-DE" sz="2000" dirty="0"/>
                  <a:t>„es wurde eine Zahl &gt; 3 gewürfelt“			</a:t>
                </a:r>
                <a:r>
                  <a:rPr lang="de-DE" sz="2000" dirty="0">
                    <a:sym typeface="Wingdings" panose="05000000000000000000" pitchFamily="2" charset="2"/>
                  </a:rPr>
                  <a:t></a:t>
                </a:r>
                <a:r>
                  <a:rPr lang="de-DE" sz="2000" dirty="0"/>
                  <a:t>  ]3; </a:t>
                </a:r>
                <a14:m>
                  <m:oMath xmlns:m="http://schemas.openxmlformats.org/officeDocument/2006/math">
                    <m:r>
                      <a:rPr lang="de-DE" sz="2000" i="1">
                        <a:latin typeface="Cambria Math" panose="02040503050406030204" pitchFamily="18" charset="0"/>
                      </a:rPr>
                      <m:t>∞</m:t>
                    </m:r>
                  </m:oMath>
                </a14:m>
                <a:r>
                  <a:rPr lang="de-DE" sz="2000" dirty="0"/>
                  <a:t>[ </a:t>
                </a:r>
                <a14:m>
                  <m:oMath xmlns:m="http://schemas.openxmlformats.org/officeDocument/2006/math">
                    <m:r>
                      <a:rPr lang="de-DE" sz="2000" i="1">
                        <a:latin typeface="Cambria Math" panose="02040503050406030204" pitchFamily="18" charset="0"/>
                      </a:rPr>
                      <m:t>∩</m:t>
                    </m:r>
                  </m:oMath>
                </a14:m>
                <a:r>
                  <a:rPr lang="de-DE" sz="2000" dirty="0"/>
                  <a:t> S	=  {4, 5, 6}</a:t>
                </a:r>
              </a:p>
              <a:p>
                <a:endParaRPr lang="de-DE" sz="2400" dirty="0"/>
              </a:p>
              <a:p>
                <a:r>
                  <a:rPr lang="de-DE" sz="2400" dirty="0"/>
                  <a:t>Es gibt nur eine leere Menge, aber viele sprachliche Beschreibungen für ein unmögliches Ereignis. Die leere Menge </a:t>
                </a:r>
                <a14:m>
                  <m:oMath xmlns:m="http://schemas.openxmlformats.org/officeDocument/2006/math">
                    <m:r>
                      <a:rPr lang="de-DE" sz="2400">
                        <a:latin typeface="Cambria Math" panose="02040503050406030204" pitchFamily="18" charset="0"/>
                      </a:rPr>
                      <m:t>∅</m:t>
                    </m:r>
                  </m:oMath>
                </a14:m>
                <a:r>
                  <a:rPr lang="de-DE" sz="2400" dirty="0"/>
                  <a:t> repräsentiert „kein Ergebnis aus der Menge S“.</a:t>
                </a:r>
              </a:p>
              <a:p>
                <a:endParaRPr lang="de-DE" sz="2400" dirty="0"/>
              </a:p>
              <a:p>
                <a:pPr lvl="1"/>
                <a:endParaRPr lang="de-DE" sz="2000" dirty="0"/>
              </a:p>
              <a:p>
                <a:pPr lvl="1"/>
                <a:endParaRPr lang="de-DE" sz="2000" dirty="0"/>
              </a:p>
              <a:p>
                <a:pPr lvl="1"/>
                <a:endParaRPr lang="de-DE" sz="2000" dirty="0"/>
              </a:p>
              <a:p>
                <a:endParaRPr lang="de-DE" sz="2000" dirty="0"/>
              </a:p>
              <a:p>
                <a:endParaRPr lang="de-DE" sz="24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b="-700"/>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43</a:t>
            </a:fld>
            <a:endParaRPr lang="de-DE" dirty="0"/>
          </a:p>
        </p:txBody>
      </p:sp>
    </p:spTree>
    <p:extLst>
      <p:ext uri="{BB962C8B-B14F-4D97-AF65-F5344CB8AC3E}">
        <p14:creationId xmlns:p14="http://schemas.microsoft.com/office/powerpoint/2010/main" val="25668212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Wahrscheinlichkeiten von Ereignissen</a:t>
            </a:r>
          </a:p>
        </p:txBody>
      </p:sp>
      <p:sp>
        <p:nvSpPr>
          <p:cNvPr id="5" name="Inhaltsplatzhalter 4"/>
          <p:cNvSpPr>
            <a:spLocks noGrp="1"/>
          </p:cNvSpPr>
          <p:nvPr>
            <p:ph idx="1"/>
          </p:nvPr>
        </p:nvSpPr>
        <p:spPr/>
        <p:txBody>
          <a:bodyPr>
            <a:noAutofit/>
          </a:bodyPr>
          <a:lstStyle/>
          <a:p>
            <a:r>
              <a:rPr lang="de-DE" sz="2400" dirty="0"/>
              <a:t>Methode (stets endliche Ergebnismengen vorausgesetzt)</a:t>
            </a:r>
          </a:p>
          <a:p>
            <a:pPr lvl="1"/>
            <a:r>
              <a:rPr lang="de-DE" sz="2000" u="sng" dirty="0"/>
              <a:t>Erst</a:t>
            </a:r>
            <a:r>
              <a:rPr lang="de-DE" sz="2000" dirty="0"/>
              <a:t> den Vorgang und den betrachteten Aspekt definieren</a:t>
            </a:r>
          </a:p>
          <a:p>
            <a:pPr lvl="1"/>
            <a:r>
              <a:rPr lang="de-DE" sz="2000" u="sng" dirty="0"/>
              <a:t>dann</a:t>
            </a:r>
            <a:r>
              <a:rPr lang="de-DE" sz="2000" dirty="0"/>
              <a:t> die Ergebnismenge S bestimmen, </a:t>
            </a:r>
          </a:p>
          <a:p>
            <a:pPr lvl="1"/>
            <a:r>
              <a:rPr lang="de-DE" sz="2000" u="sng" dirty="0"/>
              <a:t>dann</a:t>
            </a:r>
            <a:r>
              <a:rPr lang="de-DE" sz="2000" dirty="0"/>
              <a:t> die Wahrscheinlichkeiten der Elementarereignisse mit dem gleichen Bewertungsverfahren bestimmen</a:t>
            </a:r>
          </a:p>
          <a:p>
            <a:pPr lvl="1"/>
            <a:r>
              <a:rPr lang="de-DE" sz="2000" u="sng" dirty="0"/>
              <a:t>dann</a:t>
            </a:r>
            <a:r>
              <a:rPr lang="de-DE" sz="2000" dirty="0"/>
              <a:t> die Wahrscheinlichkeit für das betrachtete Ereignis ausrechnen</a:t>
            </a:r>
          </a:p>
          <a:p>
            <a:endParaRPr lang="de-DE" dirty="0"/>
          </a:p>
          <a:p>
            <a:r>
              <a:rPr lang="de-DE" sz="2400" dirty="0"/>
              <a:t>Hinweis : durch diese Methode werden Paradoxien beim Indifferenzprinzip vermieden (siehe z. B. das Buchparadox) </a:t>
            </a:r>
          </a:p>
          <a:p>
            <a:endParaRPr lang="de-DE" sz="2400" dirty="0"/>
          </a:p>
          <a:p>
            <a:r>
              <a:rPr lang="de-DE" sz="2400" dirty="0"/>
              <a:t>Die Beschränkung auf Vorgänge und ihre Ergebnismenge ist eine erhebliche Vereinfachung gegenüber den Wahrscheinlichkeiten von Aussagen.</a:t>
            </a:r>
          </a:p>
          <a:p>
            <a:endParaRPr lang="de-DE" sz="2400" dirty="0"/>
          </a:p>
          <a:p>
            <a:endParaRPr lang="de-DE" sz="2000" dirty="0"/>
          </a:p>
          <a:p>
            <a:pPr lvl="1"/>
            <a:endParaRPr lang="de-DE" sz="2000" dirty="0"/>
          </a:p>
          <a:p>
            <a:pPr lvl="1"/>
            <a:endParaRPr lang="de-DE" sz="2000" dirty="0"/>
          </a:p>
          <a:p>
            <a:endParaRPr lang="de-DE" sz="20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44</a:t>
            </a:fld>
            <a:endParaRPr lang="de-DE" dirty="0"/>
          </a:p>
        </p:txBody>
      </p:sp>
    </p:spTree>
    <p:extLst>
      <p:ext uri="{BB962C8B-B14F-4D97-AF65-F5344CB8AC3E}">
        <p14:creationId xmlns:p14="http://schemas.microsoft.com/office/powerpoint/2010/main" val="757004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Äquivalente Ereignisse</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dirty="0"/>
                  <a:t>Interessieren beim zweimaligen Würfeln die genauen Würfelergebnisse, so ist</a:t>
                </a:r>
              </a:p>
              <a:p>
                <a:pPr marL="0" indent="0">
                  <a:buNone/>
                </a:pPr>
                <a:r>
                  <a:rPr lang="de-DE" sz="2400" dirty="0"/>
                  <a:t>	S</a:t>
                </a:r>
                <a:r>
                  <a:rPr lang="de-DE" sz="2400" baseline="-25000" dirty="0"/>
                  <a:t>1</a:t>
                </a:r>
                <a:r>
                  <a:rPr lang="de-DE" sz="2400" dirty="0"/>
                  <a:t> = {(a, b) | a, b </a:t>
                </a:r>
                <a14:m>
                  <m:oMath xmlns:m="http://schemas.openxmlformats.org/officeDocument/2006/math">
                    <m:r>
                      <a:rPr lang="de-DE" sz="2400" i="1">
                        <a:latin typeface="Cambria Math" panose="02040503050406030204" pitchFamily="18" charset="0"/>
                      </a:rPr>
                      <m:t>∈</m:t>
                    </m:r>
                  </m:oMath>
                </a14:m>
                <a:r>
                  <a:rPr lang="de-DE" sz="2400" dirty="0"/>
                  <a:t> {1, 2, 3, 4, 5, 6} } ;   |S</a:t>
                </a:r>
                <a:r>
                  <a:rPr lang="de-DE" sz="2400" baseline="-25000" dirty="0"/>
                  <a:t>1</a:t>
                </a:r>
                <a:r>
                  <a:rPr lang="de-DE" sz="2400" dirty="0"/>
                  <a:t>| = 36</a:t>
                </a:r>
                <a:endParaRPr lang="de-DE" sz="2400" dirty="0">
                  <a:effectLst/>
                </a:endParaRPr>
              </a:p>
              <a:p>
                <a:endParaRPr lang="de-DE" sz="2400" dirty="0"/>
              </a:p>
              <a:p>
                <a:r>
                  <a:rPr lang="de-DE" sz="2400" dirty="0"/>
                  <a:t>Interessiert dagegen nur die Summe der beiden Augenzahlen, so ist</a:t>
                </a:r>
                <a:endParaRPr lang="de-DE" sz="2400" dirty="0">
                  <a:effectLst/>
                </a:endParaRPr>
              </a:p>
              <a:p>
                <a:pPr marL="0" indent="0">
                  <a:buNone/>
                </a:pPr>
                <a:r>
                  <a:rPr lang="de-DE" sz="2400" dirty="0"/>
                  <a:t>	S</a:t>
                </a:r>
                <a:r>
                  <a:rPr lang="de-DE" sz="2400" baseline="-25000" dirty="0"/>
                  <a:t>2</a:t>
                </a:r>
                <a:r>
                  <a:rPr lang="de-DE" sz="2400" dirty="0"/>
                  <a:t> = {2, 3, 4, 5, 6, 7, 8, 9, 10, 11, 12} ;   |S</a:t>
                </a:r>
                <a:r>
                  <a:rPr lang="de-DE" sz="2400" baseline="-25000" dirty="0"/>
                  <a:t>2</a:t>
                </a:r>
                <a:r>
                  <a:rPr lang="de-DE" sz="2400" dirty="0"/>
                  <a:t>| = 11</a:t>
                </a:r>
                <a:endParaRPr lang="de-DE" sz="2400" dirty="0">
                  <a:effectLst/>
                </a:endParaRPr>
              </a:p>
              <a:p>
                <a:endParaRPr lang="de-DE" sz="2400" dirty="0"/>
              </a:p>
              <a:p>
                <a:r>
                  <a:rPr lang="de-DE" sz="2400" dirty="0"/>
                  <a:t>Jeder Teilmenge von S</a:t>
                </a:r>
                <a:r>
                  <a:rPr lang="de-DE" sz="2400" baseline="-25000" dirty="0"/>
                  <a:t>2</a:t>
                </a:r>
                <a:r>
                  <a:rPr lang="de-DE" sz="2400" dirty="0"/>
                  <a:t> entspricht eindeutig eine Teilmenge von S</a:t>
                </a:r>
                <a:r>
                  <a:rPr lang="de-DE" sz="2400" baseline="-25000" dirty="0"/>
                  <a:t>1</a:t>
                </a:r>
                <a:r>
                  <a:rPr lang="de-DE" sz="2400" dirty="0"/>
                  <a:t>, die Ereignisse von S</a:t>
                </a:r>
                <a:r>
                  <a:rPr lang="de-DE" sz="2400" baseline="-25000" dirty="0"/>
                  <a:t>2</a:t>
                </a:r>
                <a:r>
                  <a:rPr lang="de-DE" sz="2400" dirty="0"/>
                  <a:t> sind äquivalent zu bestimmten Ereignissen von S</a:t>
                </a:r>
                <a:r>
                  <a:rPr lang="de-DE" sz="2400" baseline="-25000" dirty="0"/>
                  <a:t>1</a:t>
                </a:r>
                <a:r>
                  <a:rPr lang="de-DE" sz="2400" dirty="0"/>
                  <a:t>. </a:t>
                </a:r>
              </a:p>
              <a:p>
                <a:pPr marL="0" indent="0">
                  <a:buNone/>
                </a:pPr>
                <a:r>
                  <a:rPr lang="de-DE" sz="2400" dirty="0"/>
                  <a:t>	{5}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2</a:t>
                </a:r>
                <a:r>
                  <a:rPr lang="de-DE" sz="2400" dirty="0"/>
                  <a:t>	</a:t>
                </a:r>
                <a14:m>
                  <m:oMath xmlns:m="http://schemas.openxmlformats.org/officeDocument/2006/math">
                    <m:r>
                      <a:rPr lang="de-DE" sz="2400" i="1">
                        <a:latin typeface="Cambria Math" panose="02040503050406030204" pitchFamily="18" charset="0"/>
                      </a:rPr>
                      <m:t>↔</m:t>
                    </m:r>
                  </m:oMath>
                </a14:m>
                <a:r>
                  <a:rPr lang="de-DE" sz="2400" dirty="0"/>
                  <a:t>   {(1, 4), (2, 3), (3, 2), (4, 1)}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1</a:t>
                </a:r>
                <a:endParaRPr lang="de-DE" sz="2400" dirty="0">
                  <a:effectLst/>
                </a:endParaRPr>
              </a:p>
              <a:p>
                <a:pPr marL="0" indent="0">
                  <a:buNone/>
                </a:pPr>
                <a:r>
                  <a:rPr lang="de-DE" sz="2400" dirty="0"/>
                  <a:t>	{3, 11}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2</a:t>
                </a:r>
                <a:r>
                  <a:rPr lang="de-DE" sz="2400" dirty="0"/>
                  <a:t>	</a:t>
                </a:r>
                <a14:m>
                  <m:oMath xmlns:m="http://schemas.openxmlformats.org/officeDocument/2006/math">
                    <m:r>
                      <a:rPr lang="de-DE" sz="2400" i="1">
                        <a:latin typeface="Cambria Math" panose="02040503050406030204" pitchFamily="18" charset="0"/>
                      </a:rPr>
                      <m:t>↔</m:t>
                    </m:r>
                  </m:oMath>
                </a14:m>
                <a:r>
                  <a:rPr lang="de-DE" sz="2400" dirty="0"/>
                  <a:t>   {(1, 2), (2, 1), (5, 6), (6, 5)}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1</a:t>
                </a:r>
                <a:r>
                  <a:rPr lang="de-DE" sz="2400" dirty="0"/>
                  <a:t>     </a:t>
                </a:r>
                <a:endParaRPr lang="de-DE" sz="2400" dirty="0">
                  <a:effectLst/>
                </a:endParaRPr>
              </a:p>
              <a:p>
                <a:endParaRPr lang="de-DE" sz="2400" dirty="0"/>
              </a:p>
              <a:p>
                <a:endParaRPr lang="de-DE" sz="2400" dirty="0"/>
              </a:p>
              <a:p>
                <a:endParaRPr lang="de-DE" sz="2400" dirty="0"/>
              </a:p>
              <a:p>
                <a:endParaRPr lang="de-DE" sz="2000" dirty="0"/>
              </a:p>
              <a:p>
                <a:pPr lvl="1"/>
                <a:endParaRPr lang="de-DE" sz="2000" dirty="0"/>
              </a:p>
              <a:p>
                <a:pPr lvl="1"/>
                <a:endParaRPr lang="de-DE" sz="2000" dirty="0"/>
              </a:p>
              <a:p>
                <a:endParaRPr lang="de-DE" sz="2000" dirty="0"/>
              </a:p>
              <a:p>
                <a:endParaRPr lang="de-DE" sz="24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r="-522" b="-4342"/>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45</a:t>
            </a:fld>
            <a:endParaRPr lang="de-DE" dirty="0"/>
          </a:p>
        </p:txBody>
      </p:sp>
    </p:spTree>
    <p:extLst>
      <p:ext uri="{BB962C8B-B14F-4D97-AF65-F5344CB8AC3E}">
        <p14:creationId xmlns:p14="http://schemas.microsoft.com/office/powerpoint/2010/main" val="28888737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Wahrscheinlichkeiten äquivalenter Ereignisse</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dirty="0"/>
                  <a:t>Hat man zwei äquivalente Ereignisse A</a:t>
                </a:r>
                <a:r>
                  <a:rPr lang="de-DE" sz="2400" baseline="-25000" dirty="0"/>
                  <a:t>1</a:t>
                </a:r>
                <a:r>
                  <a:rPr lang="de-DE" sz="2400" dirty="0"/>
                  <a:t> und A</a:t>
                </a:r>
                <a:r>
                  <a:rPr lang="de-DE" sz="2400" baseline="-25000" dirty="0"/>
                  <a:t>2</a:t>
                </a:r>
                <a:r>
                  <a:rPr lang="de-DE" sz="2400" dirty="0"/>
                  <a:t>, d. h., beschreiben sie denselben Sachverhalt, so sind die Wahrscheinlichkeiten gleich, wenn man von derselben Einstellung der bewertenden Personen ausgeht: P</a:t>
                </a:r>
                <a:r>
                  <a:rPr lang="de-DE" sz="2400" baseline="-25000" dirty="0"/>
                  <a:t>1</a:t>
                </a:r>
                <a:r>
                  <a:rPr lang="de-DE" sz="2400" dirty="0"/>
                  <a:t>(A</a:t>
                </a:r>
                <a:r>
                  <a:rPr lang="de-DE" sz="2400" baseline="-25000" dirty="0"/>
                  <a:t>1</a:t>
                </a:r>
                <a:r>
                  <a:rPr lang="de-DE" sz="2400" dirty="0"/>
                  <a:t>) = P</a:t>
                </a:r>
                <a:r>
                  <a:rPr lang="de-DE" sz="2400" baseline="-25000" dirty="0"/>
                  <a:t>2</a:t>
                </a:r>
                <a:r>
                  <a:rPr lang="de-DE" sz="2400" dirty="0"/>
                  <a:t>(A</a:t>
                </a:r>
                <a:r>
                  <a:rPr lang="de-DE" sz="2400" baseline="-25000" dirty="0"/>
                  <a:t>2</a:t>
                </a:r>
                <a:r>
                  <a:rPr lang="de-DE" sz="2400" dirty="0"/>
                  <a:t>).</a:t>
                </a:r>
              </a:p>
              <a:p>
                <a:endParaRPr lang="de-DE" sz="2400" dirty="0"/>
              </a:p>
              <a:p>
                <a:r>
                  <a:rPr lang="de-DE" sz="2400" dirty="0"/>
                  <a:t>Beispiel:</a:t>
                </a:r>
              </a:p>
              <a:p>
                <a:pPr marL="0" indent="0">
                  <a:buNone/>
                </a:pPr>
                <a:r>
                  <a:rPr lang="de-DE" sz="2400" dirty="0"/>
                  <a:t>	A</a:t>
                </a:r>
                <a:r>
                  <a:rPr lang="de-DE" sz="2400" baseline="-25000" dirty="0"/>
                  <a:t>2</a:t>
                </a:r>
                <a:r>
                  <a:rPr lang="de-DE" sz="2400" dirty="0"/>
                  <a:t> = {3, 11}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2</a:t>
                </a:r>
                <a:r>
                  <a:rPr lang="de-DE" sz="2400" dirty="0"/>
                  <a:t>   </a:t>
                </a:r>
                <a14:m>
                  <m:oMath xmlns:m="http://schemas.openxmlformats.org/officeDocument/2006/math">
                    <m:r>
                      <a:rPr lang="de-DE" sz="2400" i="1">
                        <a:latin typeface="Cambria Math" panose="02040503050406030204" pitchFamily="18" charset="0"/>
                      </a:rPr>
                      <m:t>↔</m:t>
                    </m:r>
                  </m:oMath>
                </a14:m>
                <a:r>
                  <a:rPr lang="de-DE" sz="2400" dirty="0"/>
                  <a:t>   A</a:t>
                </a:r>
                <a:r>
                  <a:rPr lang="de-DE" sz="2400" baseline="-25000" dirty="0"/>
                  <a:t>1</a:t>
                </a:r>
                <a:r>
                  <a:rPr lang="de-DE" sz="2400" dirty="0"/>
                  <a:t> = {(1, 2), (2, 1), (5, 6), (6, 5)}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1</a:t>
                </a:r>
                <a:r>
                  <a:rPr lang="de-DE" sz="2400" dirty="0"/>
                  <a:t>     </a:t>
                </a:r>
              </a:p>
              <a:p>
                <a:pPr marL="0" indent="0">
                  <a:buNone/>
                </a:pPr>
                <a:r>
                  <a:rPr lang="de-DE" sz="2400" dirty="0"/>
                  <a:t>	P</a:t>
                </a:r>
                <a:r>
                  <a:rPr lang="de-DE" sz="2400" baseline="-25000" dirty="0"/>
                  <a:t>2</a:t>
                </a:r>
                <a:r>
                  <a:rPr lang="de-DE" sz="2400" dirty="0"/>
                  <a:t>(A</a:t>
                </a:r>
                <a:r>
                  <a:rPr lang="de-DE" sz="2400" baseline="-25000" dirty="0"/>
                  <a:t>2</a:t>
                </a:r>
                <a:r>
                  <a:rPr lang="de-DE" sz="2400" dirty="0"/>
                  <a:t>) = P</a:t>
                </a:r>
                <a:r>
                  <a:rPr lang="de-DE" sz="2400" baseline="-25000" dirty="0"/>
                  <a:t>1</a:t>
                </a:r>
                <a:r>
                  <a:rPr lang="de-DE" sz="2400" dirty="0"/>
                  <a:t>(A</a:t>
                </a:r>
                <a:r>
                  <a:rPr lang="de-DE" sz="2400" baseline="-25000" dirty="0"/>
                  <a:t>1</a:t>
                </a:r>
                <a:r>
                  <a:rPr lang="de-DE" sz="2400" dirty="0"/>
                  <a:t>) = </a:t>
                </a:r>
                <a14:m>
                  <m:oMath xmlns:m="http://schemas.openxmlformats.org/officeDocument/2006/math">
                    <m:f>
                      <m:fPr>
                        <m:ctrlPr>
                          <a:rPr lang="de-DE" sz="2400" i="1">
                            <a:latin typeface="Cambria Math" panose="02040503050406030204" pitchFamily="18" charset="0"/>
                          </a:rPr>
                        </m:ctrlPr>
                      </m:fPr>
                      <m:num>
                        <m:r>
                          <a:rPr lang="de-DE" sz="2400" b="0" i="1" smtClean="0">
                            <a:latin typeface="Cambria Math" panose="02040503050406030204" pitchFamily="18" charset="0"/>
                          </a:rPr>
                          <m:t>4</m:t>
                        </m:r>
                      </m:num>
                      <m:den>
                        <m:r>
                          <a:rPr lang="de-DE" sz="2400" i="1">
                            <a:latin typeface="Cambria Math" panose="02040503050406030204" pitchFamily="18" charset="0"/>
                          </a:rPr>
                          <m:t>36</m:t>
                        </m:r>
                      </m:den>
                    </m:f>
                  </m:oMath>
                </a14:m>
                <a:r>
                  <a:rPr lang="de-DE" sz="2400" dirty="0"/>
                  <a:t> = </a:t>
                </a:r>
                <a14:m>
                  <m:oMath xmlns:m="http://schemas.openxmlformats.org/officeDocument/2006/math">
                    <m:f>
                      <m:fPr>
                        <m:ctrlPr>
                          <a:rPr lang="de-DE" sz="2400" i="1">
                            <a:latin typeface="Cambria Math" panose="02040503050406030204" pitchFamily="18" charset="0"/>
                          </a:rPr>
                        </m:ctrlPr>
                      </m:fPr>
                      <m:num>
                        <m:r>
                          <a:rPr lang="de-DE" sz="2400" b="0" i="1" smtClean="0">
                            <a:latin typeface="Cambria Math" panose="02040503050406030204" pitchFamily="18" charset="0"/>
                          </a:rPr>
                          <m:t>1</m:t>
                        </m:r>
                      </m:num>
                      <m:den>
                        <m:r>
                          <a:rPr lang="de-DE" sz="2400" b="0" i="1" smtClean="0">
                            <a:latin typeface="Cambria Math" panose="02040503050406030204" pitchFamily="18" charset="0"/>
                          </a:rPr>
                          <m:t>9</m:t>
                        </m:r>
                      </m:den>
                    </m:f>
                  </m:oMath>
                </a14:m>
                <a:endParaRPr lang="de-DE" sz="2400" dirty="0"/>
              </a:p>
              <a:p>
                <a:endParaRPr lang="de-DE" sz="2400" dirty="0"/>
              </a:p>
              <a:p>
                <a:r>
                  <a:rPr lang="de-DE" sz="2400" dirty="0"/>
                  <a:t>Da die Ereignismengen S</a:t>
                </a:r>
                <a:r>
                  <a:rPr lang="de-DE" sz="2400" baseline="-25000" dirty="0"/>
                  <a:t>1</a:t>
                </a:r>
                <a:r>
                  <a:rPr lang="de-DE" sz="2400" dirty="0"/>
                  <a:t> und S</a:t>
                </a:r>
                <a:r>
                  <a:rPr lang="de-DE" sz="2400" baseline="-25000" dirty="0"/>
                  <a:t>2</a:t>
                </a:r>
                <a:r>
                  <a:rPr lang="de-DE" sz="2400" dirty="0"/>
                  <a:t> unterschiedlich sind, sind auch die Bewertungsverfahren P</a:t>
                </a:r>
                <a:r>
                  <a:rPr lang="de-DE" sz="2400" baseline="-25000" dirty="0"/>
                  <a:t>1</a:t>
                </a:r>
                <a:r>
                  <a:rPr lang="de-DE" sz="2400" dirty="0"/>
                  <a:t> und P</a:t>
                </a:r>
                <a:r>
                  <a:rPr lang="de-DE" sz="2400" baseline="-25000" dirty="0"/>
                  <a:t>2</a:t>
                </a:r>
                <a:r>
                  <a:rPr lang="de-DE" sz="2400" dirty="0"/>
                  <a:t> unterschiedlich. Im Beispiel lässt sich aber P</a:t>
                </a:r>
                <a:r>
                  <a:rPr lang="de-DE" sz="2400" baseline="-25000" dirty="0"/>
                  <a:t>2</a:t>
                </a:r>
                <a:r>
                  <a:rPr lang="de-DE" sz="2400" dirty="0"/>
                  <a:t>(A</a:t>
                </a:r>
                <a:r>
                  <a:rPr lang="de-DE" sz="2400" baseline="-25000" dirty="0"/>
                  <a:t>2</a:t>
                </a:r>
                <a:r>
                  <a:rPr lang="de-DE" sz="2400" dirty="0"/>
                  <a:t>) durch P</a:t>
                </a:r>
                <a:r>
                  <a:rPr lang="de-DE" sz="2400" baseline="-25000" dirty="0"/>
                  <a:t>1</a:t>
                </a:r>
                <a:r>
                  <a:rPr lang="de-DE" sz="2400" dirty="0"/>
                  <a:t>(A</a:t>
                </a:r>
                <a:r>
                  <a:rPr lang="de-DE" sz="2400" baseline="-25000" dirty="0"/>
                  <a:t>1</a:t>
                </a:r>
                <a:r>
                  <a:rPr lang="de-DE" sz="2400" dirty="0"/>
                  <a:t>) ermitteln.</a:t>
                </a:r>
                <a:endParaRPr lang="de-DE" sz="2000" dirty="0"/>
              </a:p>
              <a:p>
                <a:endParaRPr lang="de-DE" sz="24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b="-9104"/>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46</a:t>
            </a:fld>
            <a:endParaRPr lang="de-DE" dirty="0"/>
          </a:p>
        </p:txBody>
      </p:sp>
    </p:spTree>
    <p:extLst>
      <p:ext uri="{BB962C8B-B14F-4D97-AF65-F5344CB8AC3E}">
        <p14:creationId xmlns:p14="http://schemas.microsoft.com/office/powerpoint/2010/main" val="30435954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Zufallsvariable</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r>
                  <a:rPr lang="de-DE" sz="2400" dirty="0"/>
                  <a:t>Hat man eine </a:t>
                </a:r>
                <a:r>
                  <a:rPr lang="de-DE" sz="2400" dirty="0" err="1"/>
                  <a:t>surjektive</a:t>
                </a:r>
                <a:r>
                  <a:rPr lang="de-DE" sz="2400" dirty="0"/>
                  <a:t> Abbildung g: S</a:t>
                </a:r>
                <a:r>
                  <a:rPr lang="de-DE" sz="2400" baseline="-25000" dirty="0"/>
                  <a:t>1</a:t>
                </a:r>
                <a:r>
                  <a:rPr lang="de-DE" sz="2400" dirty="0"/>
                  <a:t> </a:t>
                </a:r>
                <a:r>
                  <a:rPr lang="de-DE" sz="2400" dirty="0">
                    <a:sym typeface="Wingdings" panose="05000000000000000000" pitchFamily="2" charset="2"/>
                  </a:rPr>
                  <a:t></a:t>
                </a:r>
                <a:r>
                  <a:rPr lang="de-DE" sz="2400" dirty="0"/>
                  <a:t> S</a:t>
                </a:r>
                <a:r>
                  <a:rPr lang="de-DE" sz="2400" baseline="-25000" dirty="0"/>
                  <a:t>2</a:t>
                </a:r>
                <a:r>
                  <a:rPr lang="de-DE" sz="2400" dirty="0"/>
                  <a:t>, so heißt die abhängige Variable X = g(s) </a:t>
                </a:r>
                <a14:m>
                  <m:oMath xmlns:m="http://schemas.openxmlformats.org/officeDocument/2006/math">
                    <m:r>
                      <a:rPr lang="de-DE" sz="2400" i="1">
                        <a:latin typeface="Cambria Math" panose="02040503050406030204" pitchFamily="18" charset="0"/>
                      </a:rPr>
                      <m:t>∈</m:t>
                    </m:r>
                  </m:oMath>
                </a14:m>
                <a:r>
                  <a:rPr lang="de-DE" sz="2400" dirty="0"/>
                  <a:t> S</a:t>
                </a:r>
                <a:r>
                  <a:rPr lang="de-DE" sz="2400" baseline="-25000" dirty="0"/>
                  <a:t>2</a:t>
                </a:r>
                <a:r>
                  <a:rPr lang="de-DE" sz="2400" dirty="0"/>
                  <a:t> eine diskrete Zufallsvariable. Im Spezialfall S</a:t>
                </a:r>
                <a:r>
                  <a:rPr lang="de-DE" sz="2400" baseline="-25000" dirty="0"/>
                  <a:t>2</a:t>
                </a:r>
                <a:r>
                  <a:rPr lang="de-DE" sz="2400" dirty="0"/>
                  <a:t> </a:t>
                </a:r>
                <a14:m>
                  <m:oMath xmlns:m="http://schemas.openxmlformats.org/officeDocument/2006/math">
                    <m:r>
                      <a:rPr lang="de-DE" sz="2400" b="0" i="1">
                        <a:latin typeface="Cambria Math" panose="02040503050406030204" pitchFamily="18" charset="0"/>
                      </a:rPr>
                      <m:t>⊂</m:t>
                    </m:r>
                  </m:oMath>
                </a14:m>
                <a:r>
                  <a:rPr lang="de-DE" sz="2400" dirty="0"/>
                  <a:t> </a:t>
                </a:r>
                <a14:m>
                  <m:oMath xmlns:m="http://schemas.openxmlformats.org/officeDocument/2006/math">
                    <m:r>
                      <a:rPr lang="de-DE" sz="2400" b="0" i="1">
                        <a:latin typeface="Cambria Math" panose="02040503050406030204" pitchFamily="18" charset="0"/>
                      </a:rPr>
                      <m:t>ℝ</m:t>
                    </m:r>
                  </m:oMath>
                </a14:m>
                <a:r>
                  <a:rPr lang="de-DE" sz="2400" dirty="0"/>
                  <a:t> spricht man auch von einer reellen diskreten Zufallsvariablen.</a:t>
                </a:r>
              </a:p>
              <a:p>
                <a:endParaRPr lang="de-DE" sz="2400" dirty="0"/>
              </a:p>
              <a:p>
                <a:r>
                  <a:rPr lang="de-DE" sz="2400" dirty="0"/>
                  <a:t>Mithilfe einer Zufallsvariablen X kann man statt einer Wahrscheinlichkeit eines Ereignisses einfacher die Wahrscheinlichkeit einer Aussage formulieren: </a:t>
                </a:r>
              </a:p>
              <a:p>
                <a:pPr marL="457200" lvl="1" indent="0">
                  <a:buNone/>
                </a:pPr>
                <a:r>
                  <a:rPr lang="de-DE" dirty="0"/>
                  <a:t>P</a:t>
                </a:r>
                <a:r>
                  <a:rPr lang="de-DE" baseline="-25000" dirty="0"/>
                  <a:t>2</a:t>
                </a:r>
                <a:r>
                  <a:rPr lang="de-DE" dirty="0"/>
                  <a:t>(Aussage bezüglich X) = P</a:t>
                </a:r>
                <a:r>
                  <a:rPr lang="de-DE" baseline="-25000" dirty="0"/>
                  <a:t>2</a:t>
                </a:r>
                <a:r>
                  <a:rPr lang="de-DE" dirty="0"/>
                  <a:t>({y </a:t>
                </a:r>
                <a14:m>
                  <m:oMath xmlns:m="http://schemas.openxmlformats.org/officeDocument/2006/math">
                    <m:r>
                      <a:rPr lang="de-DE" i="1">
                        <a:latin typeface="Cambria Math" panose="02040503050406030204" pitchFamily="18" charset="0"/>
                      </a:rPr>
                      <m:t>∈</m:t>
                    </m:r>
                  </m:oMath>
                </a14:m>
                <a:r>
                  <a:rPr lang="de-DE" dirty="0"/>
                  <a:t> S</a:t>
                </a:r>
                <a:r>
                  <a:rPr lang="de-DE" baseline="-25000" dirty="0"/>
                  <a:t>2</a:t>
                </a:r>
                <a:r>
                  <a:rPr lang="de-DE" dirty="0"/>
                  <a:t> | die Aussage ist für y wahr}) </a:t>
                </a:r>
              </a:p>
              <a:p>
                <a:endParaRPr lang="de-DE" sz="2400" dirty="0"/>
              </a:p>
              <a:p>
                <a:r>
                  <a:rPr lang="de-DE" sz="2400" dirty="0"/>
                  <a:t>Beispiel wie oben: </a:t>
                </a:r>
              </a:p>
              <a:p>
                <a:pPr marL="457200" lvl="1" indent="0">
                  <a:buNone/>
                </a:pPr>
                <a:r>
                  <a:rPr lang="de-DE" sz="2000" dirty="0"/>
                  <a:t>s = (a, b) </a:t>
                </a:r>
                <a14:m>
                  <m:oMath xmlns:m="http://schemas.openxmlformats.org/officeDocument/2006/math">
                    <m:r>
                      <a:rPr lang="de-DE" sz="2000" i="1">
                        <a:latin typeface="Cambria Math" panose="02040503050406030204" pitchFamily="18" charset="0"/>
                      </a:rPr>
                      <m:t>∈</m:t>
                    </m:r>
                  </m:oMath>
                </a14:m>
                <a:r>
                  <a:rPr lang="de-DE" sz="2000" dirty="0"/>
                  <a:t> S</a:t>
                </a:r>
                <a:r>
                  <a:rPr lang="de-DE" sz="2000" baseline="-25000" dirty="0"/>
                  <a:t>1</a:t>
                </a:r>
                <a:r>
                  <a:rPr lang="de-DE" sz="2000" dirty="0"/>
                  <a:t> , g(s) = g((a, b)) = a + b </a:t>
                </a:r>
                <a14:m>
                  <m:oMath xmlns:m="http://schemas.openxmlformats.org/officeDocument/2006/math">
                    <m:r>
                      <a:rPr lang="de-DE" sz="2000" i="1">
                        <a:latin typeface="Cambria Math" panose="02040503050406030204" pitchFamily="18" charset="0"/>
                      </a:rPr>
                      <m:t>∈</m:t>
                    </m:r>
                  </m:oMath>
                </a14:m>
                <a:r>
                  <a:rPr lang="de-DE" sz="2000" dirty="0"/>
                  <a:t> S</a:t>
                </a:r>
                <a:r>
                  <a:rPr lang="de-DE" sz="2000" baseline="-25000" dirty="0"/>
                  <a:t>2</a:t>
                </a:r>
                <a:r>
                  <a:rPr lang="de-DE" sz="2000" dirty="0"/>
                  <a:t> , X = a + b  (Summe der Augenzahlen).</a:t>
                </a:r>
              </a:p>
              <a:p>
                <a:pPr marL="457200" lvl="1" indent="0">
                  <a:buNone/>
                </a:pPr>
                <a:r>
                  <a:rPr lang="de-DE" sz="2000" dirty="0"/>
                  <a:t>P</a:t>
                </a:r>
                <a:r>
                  <a:rPr lang="de-DE" sz="2000" baseline="-25000" dirty="0"/>
                  <a:t>2</a:t>
                </a:r>
                <a:r>
                  <a:rPr lang="de-DE" sz="2000" dirty="0"/>
                  <a:t>(X </a:t>
                </a:r>
                <a14:m>
                  <m:oMath xmlns:m="http://schemas.openxmlformats.org/officeDocument/2006/math">
                    <m:r>
                      <a:rPr lang="de-DE" sz="2000" i="1">
                        <a:latin typeface="Cambria Math" panose="02040503050406030204" pitchFamily="18" charset="0"/>
                      </a:rPr>
                      <m:t>≤</m:t>
                    </m:r>
                  </m:oMath>
                </a14:m>
                <a:r>
                  <a:rPr lang="de-DE" sz="2000" dirty="0"/>
                  <a:t> 8) = P</a:t>
                </a:r>
                <a:r>
                  <a:rPr lang="de-DE" sz="2000" baseline="-25000" dirty="0"/>
                  <a:t>2</a:t>
                </a:r>
                <a:r>
                  <a:rPr lang="de-DE" sz="2000" dirty="0"/>
                  <a:t>({y </a:t>
                </a:r>
                <a14:m>
                  <m:oMath xmlns:m="http://schemas.openxmlformats.org/officeDocument/2006/math">
                    <m:r>
                      <a:rPr lang="de-DE" sz="2000" i="1">
                        <a:latin typeface="Cambria Math" panose="02040503050406030204" pitchFamily="18" charset="0"/>
                      </a:rPr>
                      <m:t>∈</m:t>
                    </m:r>
                  </m:oMath>
                </a14:m>
                <a:r>
                  <a:rPr lang="de-DE" sz="2000" dirty="0"/>
                  <a:t> S</a:t>
                </a:r>
                <a:r>
                  <a:rPr lang="de-DE" sz="2000" baseline="-25000" dirty="0"/>
                  <a:t>2</a:t>
                </a:r>
                <a:r>
                  <a:rPr lang="de-DE" sz="2000" dirty="0"/>
                  <a:t> | y </a:t>
                </a:r>
                <a14:m>
                  <m:oMath xmlns:m="http://schemas.openxmlformats.org/officeDocument/2006/math">
                    <m:r>
                      <a:rPr lang="de-DE" sz="2000" i="1">
                        <a:latin typeface="Cambria Math" panose="02040503050406030204" pitchFamily="18" charset="0"/>
                      </a:rPr>
                      <m:t>≤</m:t>
                    </m:r>
                  </m:oMath>
                </a14:m>
                <a:r>
                  <a:rPr lang="de-DE" sz="2000" dirty="0"/>
                  <a:t> 8}) = P</a:t>
                </a:r>
                <a:r>
                  <a:rPr lang="de-DE" sz="2000" baseline="-25000" dirty="0"/>
                  <a:t>2</a:t>
                </a:r>
                <a:r>
                  <a:rPr lang="de-DE" sz="2000" dirty="0"/>
                  <a:t>({2, 3, 4, 5, 6, 7, 8}) = </a:t>
                </a:r>
                <a14:m>
                  <m:oMath xmlns:m="http://schemas.openxmlformats.org/officeDocument/2006/math">
                    <m:f>
                      <m:fPr>
                        <m:ctrlPr>
                          <a:rPr lang="de-DE" sz="2000" i="1">
                            <a:latin typeface="Cambria Math" panose="02040503050406030204" pitchFamily="18" charset="0"/>
                          </a:rPr>
                        </m:ctrlPr>
                      </m:fPr>
                      <m:num>
                        <m:r>
                          <a:rPr lang="de-DE" sz="2000" i="1">
                            <a:latin typeface="Cambria Math" panose="02040503050406030204" pitchFamily="18" charset="0"/>
                          </a:rPr>
                          <m:t>1+2+3+4+5+6+5</m:t>
                        </m:r>
                      </m:num>
                      <m:den>
                        <m:r>
                          <a:rPr lang="de-DE" sz="2000" i="1">
                            <a:latin typeface="Cambria Math" panose="02040503050406030204" pitchFamily="18" charset="0"/>
                          </a:rPr>
                          <m:t>36</m:t>
                        </m:r>
                      </m:den>
                    </m:f>
                  </m:oMath>
                </a14:m>
                <a:r>
                  <a:rPr lang="de-DE" sz="2000" dirty="0"/>
                  <a:t> = </a:t>
                </a:r>
                <a14:m>
                  <m:oMath xmlns:m="http://schemas.openxmlformats.org/officeDocument/2006/math">
                    <m:f>
                      <m:fPr>
                        <m:ctrlPr>
                          <a:rPr lang="de-DE" sz="2000" i="1">
                            <a:latin typeface="Cambria Math" panose="02040503050406030204" pitchFamily="18" charset="0"/>
                          </a:rPr>
                        </m:ctrlPr>
                      </m:fPr>
                      <m:num>
                        <m:r>
                          <a:rPr lang="de-DE" sz="2000" i="1">
                            <a:latin typeface="Cambria Math" panose="02040503050406030204" pitchFamily="18" charset="0"/>
                          </a:rPr>
                          <m:t>26</m:t>
                        </m:r>
                      </m:num>
                      <m:den>
                        <m:r>
                          <a:rPr lang="de-DE" sz="2000" i="1">
                            <a:latin typeface="Cambria Math" panose="02040503050406030204" pitchFamily="18" charset="0"/>
                          </a:rPr>
                          <m:t>36</m:t>
                        </m:r>
                      </m:den>
                    </m:f>
                  </m:oMath>
                </a14:m>
                <a:endParaRPr lang="de-DE" sz="20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2101" r="-522" b="-308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47</a:t>
            </a:fld>
            <a:endParaRPr lang="de-DE" dirty="0"/>
          </a:p>
        </p:txBody>
      </p:sp>
    </p:spTree>
    <p:extLst>
      <p:ext uri="{BB962C8B-B14F-4D97-AF65-F5344CB8AC3E}">
        <p14:creationId xmlns:p14="http://schemas.microsoft.com/office/powerpoint/2010/main" val="42905282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(1)</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Autofit/>
              </a:bodyPr>
              <a:lstStyle/>
              <a:p>
                <a:pPr lvl="0"/>
                <a:r>
                  <a:rPr lang="de-DE" sz="2400" dirty="0"/>
                  <a:t>Der Begriff „Zufall“ in „Zufallsvariable“ ist irreführend, da eine Zufallsvariable höchstens in speziellen Beispielen etwas mit Zufall zu tun hat</a:t>
                </a:r>
              </a:p>
              <a:p>
                <a:endParaRPr lang="de-DE" sz="2400" dirty="0"/>
              </a:p>
              <a:p>
                <a:pPr lvl="0"/>
                <a:r>
                  <a:rPr lang="de-DE" sz="2400" dirty="0"/>
                  <a:t>In vielen Veröffentlichungen steht, dass eine Zufallsvariable eine Abbildung sei. Die Autoren müssen sich dann immer verrenken, wenn sie eine Formulierung wie X = 8 sinnvoll interpretieren wollen. Beispiel aus der Analysis: es sei f: </a:t>
                </a:r>
                <a14:m>
                  <m:oMath xmlns:m="http://schemas.openxmlformats.org/officeDocument/2006/math">
                    <m:r>
                      <a:rPr lang="de-DE" sz="2400" i="1">
                        <a:latin typeface="Cambria Math" panose="02040503050406030204" pitchFamily="18" charset="0"/>
                      </a:rPr>
                      <m:t>ℝ</m:t>
                    </m:r>
                  </m:oMath>
                </a14:m>
                <a:r>
                  <a:rPr lang="de-DE" sz="2400" dirty="0"/>
                  <a:t> </a:t>
                </a:r>
                <a:r>
                  <a:rPr lang="de-DE" sz="2400" dirty="0">
                    <a:sym typeface="Wingdings" panose="05000000000000000000" pitchFamily="2" charset="2"/>
                  </a:rPr>
                  <a:t></a:t>
                </a:r>
                <a:r>
                  <a:rPr lang="de-DE" sz="2400" dirty="0"/>
                  <a:t> </a:t>
                </a:r>
                <a14:m>
                  <m:oMath xmlns:m="http://schemas.openxmlformats.org/officeDocument/2006/math">
                    <m:r>
                      <a:rPr lang="de-DE" sz="2400" i="1">
                        <a:latin typeface="Cambria Math" panose="02040503050406030204" pitchFamily="18" charset="0"/>
                      </a:rPr>
                      <m:t>ℝ</m:t>
                    </m:r>
                  </m:oMath>
                </a14:m>
                <a:r>
                  <a:rPr lang="de-DE" sz="2400" dirty="0"/>
                  <a:t>, mit y = f(x) und y = x². Dann heißt</a:t>
                </a:r>
              </a:p>
              <a:p>
                <a:pPr lvl="1"/>
                <a:r>
                  <a:rPr lang="de-DE" sz="2000" dirty="0"/>
                  <a:t>f eine Abbildung (nicht eine Variable)</a:t>
                </a:r>
              </a:p>
              <a:p>
                <a:pPr lvl="1"/>
                <a:r>
                  <a:rPr lang="de-DE" sz="2000" dirty="0"/>
                  <a:t>x die unabhängige Variable</a:t>
                </a:r>
              </a:p>
              <a:p>
                <a:pPr lvl="1"/>
                <a:r>
                  <a:rPr lang="de-DE" sz="2000" dirty="0"/>
                  <a:t>y die abhängige Variable</a:t>
                </a:r>
              </a:p>
              <a:p>
                <a:pPr lvl="1"/>
                <a:r>
                  <a:rPr lang="de-DE" sz="2000" dirty="0"/>
                  <a:t>x = 3 eine Realisierung von x</a:t>
                </a:r>
              </a:p>
              <a:p>
                <a:pPr lvl="1"/>
                <a:r>
                  <a:rPr lang="de-DE" sz="2000" dirty="0"/>
                  <a:t>y = 9 die zugehörige Realisierung von y</a:t>
                </a:r>
              </a:p>
              <a:p>
                <a:pPr lvl="1"/>
                <a:r>
                  <a:rPr lang="de-DE" sz="2000" dirty="0"/>
                  <a:t>„f = 9“ statt „y = 9“ ist formal falsch und so etwas kommt in der Analysis auch nicht vor.</a:t>
                </a:r>
              </a:p>
              <a:p>
                <a:pPr marL="457200" lvl="1" indent="0">
                  <a:buNone/>
                </a:pPr>
                <a:endParaRPr lang="de-DE" sz="2000" dirty="0"/>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r="-986" b="-9944"/>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48</a:t>
            </a:fld>
            <a:endParaRPr lang="de-DE" dirty="0"/>
          </a:p>
        </p:txBody>
      </p:sp>
    </p:spTree>
    <p:extLst>
      <p:ext uri="{BB962C8B-B14F-4D97-AF65-F5344CB8AC3E}">
        <p14:creationId xmlns:p14="http://schemas.microsoft.com/office/powerpoint/2010/main" val="28453984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Erläuterungen (2)</a:t>
            </a:r>
          </a:p>
        </p:txBody>
      </p:sp>
      <mc:AlternateContent xmlns:mc="http://schemas.openxmlformats.org/markup-compatibility/2006">
        <mc:Choice xmlns:a14="http://schemas.microsoft.com/office/drawing/2010/main" Requires="a14">
          <p:sp>
            <p:nvSpPr>
              <p:cNvPr id="5" name="Inhaltsplatzhalter 4"/>
              <p:cNvSpPr>
                <a:spLocks noGrp="1"/>
              </p:cNvSpPr>
              <p:nvPr>
                <p:ph idx="1"/>
              </p:nvPr>
            </p:nvSpPr>
            <p:spPr/>
            <p:txBody>
              <a:bodyPr>
                <a:noAutofit/>
              </a:bodyPr>
              <a:lstStyle/>
              <a:p>
                <a:pPr lvl="0"/>
                <a:r>
                  <a:rPr lang="de-DE" sz="2400" dirty="0"/>
                  <a:t>Durch die Benutzung von Zufallsvariablen findet eine drastische Reduzierung der Anzahl der möglichen Ereignisse statt.</a:t>
                </a:r>
              </a:p>
              <a:p>
                <a:pPr lvl="0"/>
                <a:endParaRPr lang="de-DE" sz="2400" dirty="0"/>
              </a:p>
              <a:p>
                <a:pPr lvl="0"/>
                <a:r>
                  <a:rPr lang="de-DE" sz="2400" dirty="0"/>
                  <a:t>Beispiel:</a:t>
                </a:r>
              </a:p>
              <a:p>
                <a:pPr marL="457200" lvl="1" indent="0">
                  <a:buNone/>
                </a:pPr>
                <a:r>
                  <a:rPr lang="de-DE" dirty="0"/>
                  <a:t>Beim zweimaligen Würfeln gibt es 36 mögliche Ergebnisse und </a:t>
                </a:r>
              </a:p>
              <a:p>
                <a:pPr marL="914400" lvl="2" indent="0">
                  <a:buNone/>
                </a:pPr>
                <a:r>
                  <a:rPr lang="de-DE" sz="2400" dirty="0"/>
                  <a:t>2</a:t>
                </a:r>
                <a:r>
                  <a:rPr lang="de-DE" sz="2400" baseline="30000" dirty="0"/>
                  <a:t>36</a:t>
                </a:r>
                <a:r>
                  <a:rPr lang="de-DE" sz="2400" dirty="0"/>
                  <a:t> = 68.719.476.736 mögliche Ereignisse.</a:t>
                </a:r>
              </a:p>
              <a:p>
                <a:pPr marL="457200" lvl="1" indent="0">
                  <a:buNone/>
                </a:pPr>
                <a:r>
                  <a:rPr lang="de-DE" dirty="0"/>
                  <a:t>Durch die Zufallsvariable, die dem Ergebnis die Augensumme zuordnet, gibt es nur noch 11 mögliche Ergebnisse und </a:t>
                </a:r>
              </a:p>
              <a:p>
                <a:pPr marL="914400" lvl="2" indent="0">
                  <a:buNone/>
                </a:pPr>
                <a:r>
                  <a:rPr lang="de-DE" sz="2400" dirty="0"/>
                  <a:t>2</a:t>
                </a:r>
                <a:r>
                  <a:rPr lang="de-DE" sz="2400" baseline="30000" dirty="0"/>
                  <a:t>11</a:t>
                </a:r>
                <a:r>
                  <a:rPr lang="de-DE" sz="2400" dirty="0"/>
                  <a:t> = 2.048 mögliche Ereignisse,</a:t>
                </a:r>
              </a:p>
              <a:p>
                <a:pPr marL="457200" lvl="1" indent="0">
                  <a:buNone/>
                </a:pPr>
                <a:r>
                  <a:rPr lang="de-DE" dirty="0"/>
                  <a:t>also eine Reduzierung um 1 – </a:t>
                </a:r>
                <a14:m>
                  <m:oMath xmlns:m="http://schemas.openxmlformats.org/officeDocument/2006/math">
                    <m:f>
                      <m:fPr>
                        <m:ctrlPr>
                          <a:rPr lang="de-DE" i="1">
                            <a:latin typeface="Cambria Math" panose="02040503050406030204" pitchFamily="18" charset="0"/>
                          </a:rPr>
                        </m:ctrlPr>
                      </m:fPr>
                      <m:num>
                        <m:sSup>
                          <m:sSupPr>
                            <m:ctrlPr>
                              <a:rPr lang="de-DE" i="1">
                                <a:latin typeface="Cambria Math" panose="02040503050406030204" pitchFamily="18" charset="0"/>
                              </a:rPr>
                            </m:ctrlPr>
                          </m:sSupPr>
                          <m:e>
                            <m:r>
                              <a:rPr lang="de-DE" i="1">
                                <a:latin typeface="Cambria Math" panose="02040503050406030204" pitchFamily="18" charset="0"/>
                              </a:rPr>
                              <m:t>2</m:t>
                            </m:r>
                          </m:e>
                          <m:sup>
                            <m:r>
                              <a:rPr lang="de-DE" i="1">
                                <a:latin typeface="Cambria Math" panose="02040503050406030204" pitchFamily="18" charset="0"/>
                              </a:rPr>
                              <m:t>11</m:t>
                            </m:r>
                          </m:sup>
                        </m:sSup>
                      </m:num>
                      <m:den>
                        <m:sSup>
                          <m:sSupPr>
                            <m:ctrlPr>
                              <a:rPr lang="de-DE" i="1">
                                <a:latin typeface="Cambria Math" panose="02040503050406030204" pitchFamily="18" charset="0"/>
                              </a:rPr>
                            </m:ctrlPr>
                          </m:sSupPr>
                          <m:e>
                            <m:r>
                              <a:rPr lang="de-DE" i="1">
                                <a:latin typeface="Cambria Math" panose="02040503050406030204" pitchFamily="18" charset="0"/>
                              </a:rPr>
                              <m:t>2</m:t>
                            </m:r>
                          </m:e>
                          <m:sup>
                            <m:r>
                              <a:rPr lang="de-DE" i="1">
                                <a:latin typeface="Cambria Math" panose="02040503050406030204" pitchFamily="18" charset="0"/>
                              </a:rPr>
                              <m:t>36</m:t>
                            </m:r>
                          </m:sup>
                        </m:sSup>
                      </m:den>
                    </m:f>
                  </m:oMath>
                </a14:m>
                <a:r>
                  <a:rPr lang="de-DE" dirty="0"/>
                  <a:t>  =  99,999997 %.</a:t>
                </a:r>
                <a:endParaRPr lang="de-DE" sz="2000" dirty="0"/>
              </a:p>
            </p:txBody>
          </p:sp>
        </mc:Choice>
        <mc:Fallback>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t="-1961"/>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49</a:t>
            </a:fld>
            <a:endParaRPr lang="de-DE" dirty="0"/>
          </a:p>
        </p:txBody>
      </p:sp>
    </p:spTree>
    <p:extLst>
      <p:ext uri="{BB962C8B-B14F-4D97-AF65-F5344CB8AC3E}">
        <p14:creationId xmlns:p14="http://schemas.microsoft.com/office/powerpoint/2010/main" val="228016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Problemstellung</a:t>
            </a:r>
          </a:p>
        </p:txBody>
      </p:sp>
      <p:sp>
        <p:nvSpPr>
          <p:cNvPr id="5" name="Inhaltsplatzhalter 4"/>
          <p:cNvSpPr>
            <a:spLocks noGrp="1"/>
          </p:cNvSpPr>
          <p:nvPr>
            <p:ph idx="1"/>
          </p:nvPr>
        </p:nvSpPr>
        <p:spPr/>
        <p:txBody>
          <a:bodyPr>
            <a:normAutofit/>
          </a:bodyPr>
          <a:lstStyle/>
          <a:p>
            <a:r>
              <a:rPr lang="de-DE" sz="2400" dirty="0"/>
              <a:t>Wenn also unklar ist, was „Wahrscheinlichkeit“ konkret bedeutet, dann ist auch unklar, was Aussagen wie</a:t>
            </a:r>
          </a:p>
          <a:p>
            <a:pPr marL="0" indent="0">
              <a:buNone/>
            </a:pPr>
            <a:r>
              <a:rPr lang="de-DE" sz="2400" dirty="0"/>
              <a:t>	„Die Wahrscheinlichkeit, eine 3 zu würfeln, beträgt 1/6“</a:t>
            </a:r>
          </a:p>
          <a:p>
            <a:pPr marL="0" indent="0">
              <a:buNone/>
            </a:pPr>
            <a:r>
              <a:rPr lang="de-DE" sz="2400" dirty="0"/>
              <a:t>   bedeuten. </a:t>
            </a:r>
          </a:p>
          <a:p>
            <a:pPr marL="0" indent="0">
              <a:buNone/>
            </a:pPr>
            <a:endParaRPr lang="de-DE" sz="2400" dirty="0"/>
          </a:p>
          <a:p>
            <a:r>
              <a:rPr lang="de-DE" sz="2400" dirty="0"/>
              <a:t>Trotzdem sind die </a:t>
            </a:r>
            <a:r>
              <a:rPr lang="de-DE" sz="2400" dirty="0" err="1"/>
              <a:t>Stochastikbücher</a:t>
            </a:r>
            <a:r>
              <a:rPr lang="de-DE" sz="2400" dirty="0"/>
              <a:t> voll von solchen Aussagen!</a:t>
            </a:r>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5</a:t>
            </a:fld>
            <a:endParaRPr lang="de-DE"/>
          </a:p>
        </p:txBody>
      </p:sp>
    </p:spTree>
    <p:extLst>
      <p:ext uri="{BB962C8B-B14F-4D97-AF65-F5344CB8AC3E}">
        <p14:creationId xmlns:p14="http://schemas.microsoft.com/office/powerpoint/2010/main" val="5683372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Kolmogoroffschen Axiome (1)</a:t>
            </a:r>
          </a:p>
        </p:txBody>
      </p:sp>
      <p:sp>
        <p:nvSpPr>
          <p:cNvPr id="5" name="Inhaltsplatzhalter 4"/>
          <p:cNvSpPr>
            <a:spLocks noGrp="1"/>
          </p:cNvSpPr>
          <p:nvPr>
            <p:ph idx="1"/>
          </p:nvPr>
        </p:nvSpPr>
        <p:spPr/>
        <p:txBody>
          <a:bodyPr>
            <a:noAutofit/>
          </a:bodyPr>
          <a:lstStyle/>
          <a:p>
            <a:pPr lvl="0"/>
            <a:r>
              <a:rPr lang="de-DE" sz="2400" dirty="0"/>
              <a:t>Die Axiome sind ein Modell des realen Begriffs „relativer Anteil“, also z. B. relative Häufigkeit oder relativer Volumenanteil oder …</a:t>
            </a:r>
          </a:p>
          <a:p>
            <a:pPr lvl="1"/>
            <a:r>
              <a:rPr lang="de-DE" sz="2000" dirty="0"/>
              <a:t>Kolmogoroff: relative Häufigkeiten sind ein Beispiel für Wahrscheinlichkeiten</a:t>
            </a:r>
          </a:p>
          <a:p>
            <a:pPr lvl="1"/>
            <a:r>
              <a:rPr lang="de-DE" sz="2000" dirty="0"/>
              <a:t>Umgangssprachlich: </a:t>
            </a:r>
            <a:r>
              <a:rPr lang="de-DE" sz="2000" dirty="0"/>
              <a:t>relative Häufigkeiten sind kein Beispiel für Wahrscheinlichkeiten, sondern ein eigenständiger Begriff.</a:t>
            </a:r>
            <a:endParaRPr lang="de-DE" sz="2000" dirty="0"/>
          </a:p>
          <a:p>
            <a:pPr lvl="0"/>
            <a:endParaRPr lang="de-DE" sz="2400" dirty="0"/>
          </a:p>
          <a:p>
            <a:pPr lvl="0"/>
            <a:r>
              <a:rPr lang="de-DE" sz="2400" dirty="0"/>
              <a:t>Beispiel: Es soll Teichfolie verlegt werden </a:t>
            </a:r>
          </a:p>
          <a:p>
            <a:pPr lvl="1"/>
            <a:r>
              <a:rPr lang="de-DE" sz="2000" dirty="0"/>
              <a:t>Die „Wahrscheinlichkeit“ P ist der relative Flächenanteil</a:t>
            </a:r>
          </a:p>
          <a:p>
            <a:pPr lvl="1"/>
            <a:r>
              <a:rPr lang="de-DE" sz="2000" dirty="0"/>
              <a:t>Die Gesamtfläche E hat P(E) = 100% = 1</a:t>
            </a:r>
          </a:p>
          <a:p>
            <a:pPr lvl="1"/>
            <a:r>
              <a:rPr lang="de-DE" sz="2000" dirty="0"/>
              <a:t>Die „elementaren Ereignisse“ sind die kleinsten Flächenteile, die man messen kann</a:t>
            </a:r>
          </a:p>
          <a:p>
            <a:pPr lvl="1"/>
            <a:r>
              <a:rPr lang="de-DE" sz="2000" dirty="0"/>
              <a:t>Die „zufälligen Ereignisse“ sind die einzelnen Teichfolien</a:t>
            </a:r>
          </a:p>
          <a:p>
            <a:pPr lvl="1"/>
            <a:r>
              <a:rPr lang="de-DE" sz="2000" dirty="0"/>
              <a:t>Alle Kolmogoroffschen Axiome sind erfüllt</a:t>
            </a:r>
          </a:p>
          <a:p>
            <a:pPr lvl="1"/>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50</a:t>
            </a:fld>
            <a:endParaRPr lang="de-DE" dirty="0"/>
          </a:p>
        </p:txBody>
      </p:sp>
    </p:spTree>
    <p:extLst>
      <p:ext uri="{BB962C8B-B14F-4D97-AF65-F5344CB8AC3E}">
        <p14:creationId xmlns:p14="http://schemas.microsoft.com/office/powerpoint/2010/main" val="9808746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Kolmogoroffschen Axiome (2)</a:t>
            </a:r>
          </a:p>
        </p:txBody>
      </p:sp>
      <p:sp>
        <p:nvSpPr>
          <p:cNvPr id="5" name="Inhaltsplatzhalter 4"/>
          <p:cNvSpPr>
            <a:spLocks noGrp="1"/>
          </p:cNvSpPr>
          <p:nvPr>
            <p:ph idx="1"/>
          </p:nvPr>
        </p:nvSpPr>
        <p:spPr>
          <a:xfrm>
            <a:off x="838200" y="1825625"/>
            <a:ext cx="10515600" cy="4351338"/>
          </a:xfrm>
        </p:spPr>
        <p:txBody>
          <a:bodyPr>
            <a:noAutofit/>
          </a:bodyPr>
          <a:lstStyle/>
          <a:p>
            <a:r>
              <a:rPr lang="de-DE" sz="2400" dirty="0"/>
              <a:t>Es ist in der Wissenschaft üblich, Begriffe aus der Umgangssprache zu verwenden, obwohl es keinen inhaltlichen Zusammenhang gibt, z. B.:</a:t>
            </a:r>
          </a:p>
          <a:p>
            <a:pPr lvl="1"/>
            <a:r>
              <a:rPr lang="de-DE" sz="2000" dirty="0"/>
              <a:t>„Geschlecht“ in der Topologie</a:t>
            </a:r>
          </a:p>
          <a:p>
            <a:pPr lvl="1"/>
            <a:r>
              <a:rPr lang="de-DE" sz="2000" dirty="0"/>
              <a:t>„Ring“ und „Körper“ in der Algebra</a:t>
            </a:r>
          </a:p>
          <a:p>
            <a:pPr lvl="1"/>
            <a:r>
              <a:rPr lang="de-DE" sz="2000" dirty="0"/>
              <a:t>„</a:t>
            </a:r>
            <a:r>
              <a:rPr lang="de-DE" sz="2000" dirty="0" err="1"/>
              <a:t>Flavour</a:t>
            </a:r>
            <a:r>
              <a:rPr lang="de-DE" sz="2000" dirty="0"/>
              <a:t>“/“</a:t>
            </a:r>
            <a:r>
              <a:rPr lang="de-DE" sz="2000" dirty="0" err="1"/>
              <a:t>flavor</a:t>
            </a:r>
            <a:r>
              <a:rPr lang="de-DE" sz="2000" dirty="0"/>
              <a:t>“ und „</a:t>
            </a:r>
            <a:r>
              <a:rPr lang="de-DE" sz="2000" dirty="0" err="1"/>
              <a:t>beauty</a:t>
            </a:r>
            <a:r>
              <a:rPr lang="de-DE" sz="2000" dirty="0"/>
              <a:t>“ in der Quantentheorie</a:t>
            </a:r>
          </a:p>
          <a:p>
            <a:pPr lvl="1"/>
            <a:endParaRPr lang="de-DE" sz="2400" dirty="0"/>
          </a:p>
          <a:p>
            <a:r>
              <a:rPr lang="de-DE" sz="2400" dirty="0"/>
              <a:t>Die Kolmogoroffschen Axiome haben nicht automatisch etwas mit Wahrscheinlichkeit zu tun. Tatsächlich beschreiben sie relative Anteile. Der Begriff „Wahrscheinlichkeit“ in den Axiomen ist missverständlich und sollte durch den neutralen Begriff „normiertes Maß“ ersetzt werden. In einem bestimmten Kontext kann der relative Anteil dann in einem zweiten Schritt als praktische Wahrscheinlichkeit interpretiert werden – aber das hat dann nichts mehr mit Mathematik zu tun.</a:t>
            </a:r>
          </a:p>
          <a:p>
            <a:pPr lvl="1"/>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51</a:t>
            </a:fld>
            <a:endParaRPr lang="de-DE" dirty="0"/>
          </a:p>
        </p:txBody>
      </p:sp>
    </p:spTree>
    <p:extLst>
      <p:ext uri="{BB962C8B-B14F-4D97-AF65-F5344CB8AC3E}">
        <p14:creationId xmlns:p14="http://schemas.microsoft.com/office/powerpoint/2010/main" val="35818191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Kolmogoroffschen Axiome (3)</a:t>
            </a:r>
          </a:p>
        </p:txBody>
      </p:sp>
      <p:sp>
        <p:nvSpPr>
          <p:cNvPr id="3" name="Foliennummernplatzhalter 2"/>
          <p:cNvSpPr>
            <a:spLocks noGrp="1"/>
          </p:cNvSpPr>
          <p:nvPr>
            <p:ph type="sldNum" sz="quarter" idx="12"/>
          </p:nvPr>
        </p:nvSpPr>
        <p:spPr/>
        <p:txBody>
          <a:bodyPr/>
          <a:lstStyle/>
          <a:p>
            <a:fld id="{29BD02F9-9519-42F7-A2FF-D784D78DA8ED}" type="slidenum">
              <a:rPr lang="de-DE" smtClean="0"/>
              <a:t>52</a:t>
            </a:fld>
            <a:endParaRPr lang="de-DE" dirty="0"/>
          </a:p>
        </p:txBody>
      </p:sp>
      <p:pic>
        <p:nvPicPr>
          <p:cNvPr id="43" name="Grafik 42"/>
          <p:cNvPicPr>
            <a:picLocks noChangeAspect="1"/>
          </p:cNvPicPr>
          <p:nvPr/>
        </p:nvPicPr>
        <p:blipFill>
          <a:blip r:embed="rId2"/>
          <a:stretch>
            <a:fillRect/>
          </a:stretch>
        </p:blipFill>
        <p:spPr>
          <a:xfrm>
            <a:off x="1409348" y="1613891"/>
            <a:ext cx="8422218" cy="4712951"/>
          </a:xfrm>
          <a:prstGeom prst="rect">
            <a:avLst/>
          </a:prstGeom>
        </p:spPr>
      </p:pic>
    </p:spTree>
    <p:extLst>
      <p:ext uri="{BB962C8B-B14F-4D97-AF65-F5344CB8AC3E}">
        <p14:creationId xmlns:p14="http://schemas.microsoft.com/office/powerpoint/2010/main" val="3292445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Die Kolmogoroffschen Axiome (4)</a:t>
            </a:r>
          </a:p>
        </p:txBody>
      </p:sp>
      <p:sp>
        <p:nvSpPr>
          <p:cNvPr id="5" name="Inhaltsplatzhalter 4"/>
          <p:cNvSpPr>
            <a:spLocks noGrp="1"/>
          </p:cNvSpPr>
          <p:nvPr>
            <p:ph idx="1"/>
          </p:nvPr>
        </p:nvSpPr>
        <p:spPr>
          <a:xfrm>
            <a:off x="838200" y="1825625"/>
            <a:ext cx="10515600" cy="4351338"/>
          </a:xfrm>
        </p:spPr>
        <p:txBody>
          <a:bodyPr>
            <a:noAutofit/>
          </a:bodyPr>
          <a:lstStyle/>
          <a:p>
            <a:r>
              <a:rPr lang="de-DE" sz="2400" dirty="0"/>
              <a:t>Es gibt drei gewichtige Gründe, warum die Axiome nach Kolmogoroff – im Gegensatz zur Definition der praktischen Wahrscheinlichkeit – für die Beschreibung der Realität nicht direkt sinnvoll nutzbar sind: </a:t>
            </a:r>
          </a:p>
          <a:p>
            <a:pPr lvl="1"/>
            <a:r>
              <a:rPr lang="de-DE" sz="2000" dirty="0"/>
              <a:t>Die Axiome beschreiben nicht, was Wahrscheinlichkeit konkret in der Realität bedeutet</a:t>
            </a:r>
          </a:p>
          <a:p>
            <a:pPr lvl="1"/>
            <a:r>
              <a:rPr lang="de-DE" sz="2000" dirty="0"/>
              <a:t>Die Axiome liefern keinen Hinweis darauf, wie man eine Wahrscheinlichkeit ermittelt</a:t>
            </a:r>
          </a:p>
          <a:p>
            <a:pPr lvl="1"/>
            <a:r>
              <a:rPr lang="de-DE" sz="2000" dirty="0"/>
              <a:t>Die Axiome lassen viele Interpretationen zu, auch Interpretationen, die nichts mit praktischen Wahrscheinlichkeiten zu tun haben oder völlig unsinnig sind.</a:t>
            </a:r>
          </a:p>
          <a:p>
            <a:endParaRPr lang="de-DE" dirty="0"/>
          </a:p>
          <a:p>
            <a:r>
              <a:rPr lang="de-DE" sz="2400" dirty="0"/>
              <a:t>Der Begriff Wahrscheinlichkeit sollte also – um Verwirrungen zu vermeiden – im Rahmen der Maßtheorie durch „normiertes Maß“ oder ein beliebiges anderes Wort ersetzt und ansonsten nur in praktischen Zusammenhängen benutzt werden.</a:t>
            </a:r>
          </a:p>
          <a:p>
            <a:endParaRPr lang="de-DE" sz="2400" dirty="0"/>
          </a:p>
          <a:p>
            <a:pPr lvl="1"/>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53</a:t>
            </a:fld>
            <a:endParaRPr lang="de-DE" dirty="0"/>
          </a:p>
        </p:txBody>
      </p:sp>
    </p:spTree>
    <p:extLst>
      <p:ext uri="{BB962C8B-B14F-4D97-AF65-F5344CB8AC3E}">
        <p14:creationId xmlns:p14="http://schemas.microsoft.com/office/powerpoint/2010/main" val="4639297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Der „ideale Würfel“ (1)</a:t>
            </a:r>
          </a:p>
        </p:txBody>
      </p:sp>
      <p:sp>
        <p:nvSpPr>
          <p:cNvPr id="5" name="Inhaltsplatzhalter 4"/>
          <p:cNvSpPr>
            <a:spLocks noGrp="1"/>
          </p:cNvSpPr>
          <p:nvPr>
            <p:ph idx="1"/>
          </p:nvPr>
        </p:nvSpPr>
        <p:spPr/>
        <p:txBody>
          <a:bodyPr>
            <a:noAutofit/>
          </a:bodyPr>
          <a:lstStyle/>
          <a:p>
            <a:pPr lvl="0"/>
            <a:r>
              <a:rPr lang="de-DE" sz="2400" dirty="0"/>
              <a:t>Die Ausdrücke „idealer Würfel“ oder „fairer Würfel“ werden benutzt, um deutlich zu machen, dass jede Augenzahl dieselbe Wahrscheinlichkeit hat.</a:t>
            </a:r>
          </a:p>
          <a:p>
            <a:pPr lvl="0"/>
            <a:endParaRPr lang="de-DE" sz="2400" dirty="0"/>
          </a:p>
          <a:p>
            <a:pPr lvl="0"/>
            <a:r>
              <a:rPr lang="de-DE" sz="2400" dirty="0"/>
              <a:t>Es wird dabei nicht berücksichtigt, dass es in der Stochastik um Ergebnisse eines Vorgangs geht – ein Würfel ist aber kein Vorgang. Es muss also ein Vorgang definiert werden und nicht nur ein beim Vorgang benutzter Gegenstand.</a:t>
            </a:r>
          </a:p>
          <a:p>
            <a:endParaRPr lang="de-DE" sz="2000" dirty="0"/>
          </a:p>
          <a:p>
            <a:r>
              <a:rPr lang="de-DE" sz="2400" dirty="0"/>
              <a:t>Der Begriff „idealer Würfel“ ist also ungeeignet, denn tatsächlich ist es leicht, mit einem idealen Würfel bestimmte Augenzahlen bevorzugt zu würfeln.</a:t>
            </a:r>
          </a:p>
          <a:p>
            <a:pPr lvl="1"/>
            <a:r>
              <a:rPr lang="de-DE" sz="2000" dirty="0"/>
              <a:t>Beispiel: Würfel aus geringer Höhe in tiefen Sand fallen lassen</a:t>
            </a:r>
          </a:p>
        </p:txBody>
      </p:sp>
      <p:sp>
        <p:nvSpPr>
          <p:cNvPr id="3" name="Foliennummernplatzhalter 2"/>
          <p:cNvSpPr>
            <a:spLocks noGrp="1"/>
          </p:cNvSpPr>
          <p:nvPr>
            <p:ph type="sldNum" sz="quarter" idx="12"/>
          </p:nvPr>
        </p:nvSpPr>
        <p:spPr/>
        <p:txBody>
          <a:bodyPr/>
          <a:lstStyle/>
          <a:p>
            <a:fld id="{29BD02F9-9519-42F7-A2FF-D784D78DA8ED}" type="slidenum">
              <a:rPr lang="de-DE" smtClean="0"/>
              <a:t>54</a:t>
            </a:fld>
            <a:endParaRPr lang="de-DE" dirty="0"/>
          </a:p>
        </p:txBody>
      </p:sp>
    </p:spTree>
    <p:extLst>
      <p:ext uri="{BB962C8B-B14F-4D97-AF65-F5344CB8AC3E}">
        <p14:creationId xmlns:p14="http://schemas.microsoft.com/office/powerpoint/2010/main" val="27259059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838200" y="365125"/>
            <a:ext cx="10629550" cy="1325563"/>
          </a:xfrm>
        </p:spPr>
        <p:txBody>
          <a:bodyPr>
            <a:normAutofit/>
          </a:bodyPr>
          <a:lstStyle/>
          <a:p>
            <a:r>
              <a:rPr lang="de-DE" dirty="0"/>
              <a:t>Der „ideale Würfel“ (2)</a:t>
            </a:r>
          </a:p>
        </p:txBody>
      </p:sp>
      <p:sp>
        <p:nvSpPr>
          <p:cNvPr id="5" name="Inhaltsplatzhalter 4"/>
          <p:cNvSpPr>
            <a:spLocks noGrp="1"/>
          </p:cNvSpPr>
          <p:nvPr>
            <p:ph idx="1"/>
          </p:nvPr>
        </p:nvSpPr>
        <p:spPr/>
        <p:txBody>
          <a:bodyPr>
            <a:noAutofit/>
          </a:bodyPr>
          <a:lstStyle/>
          <a:p>
            <a:pPr lvl="0"/>
            <a:r>
              <a:rPr lang="de-DE" sz="2400" dirty="0"/>
              <a:t>Die Qualität der Annahmen beim Würfeln (und analog bei Vorgängen wie dem Münzwurf, der Ziehung der Lottozahlen oder der Ziehung von Kugeln aus einer Trommel) kann also folgendermaßen charakterisiert werden:</a:t>
            </a:r>
          </a:p>
          <a:p>
            <a:pPr lvl="1"/>
            <a:r>
              <a:rPr lang="de-DE" sz="2000" dirty="0"/>
              <a:t>Optimal: es wird vorausgesetzt, dass jedes Ergebnis dieselbe Wahrscheinlichkeit hat. Woher diese Annahme kommt, kann offen bleiben.</a:t>
            </a:r>
          </a:p>
          <a:p>
            <a:pPr lvl="1"/>
            <a:r>
              <a:rPr lang="de-DE" sz="2000" dirty="0"/>
              <a:t>Mittelmäßig sinnvoll: ideales Würfeln bzw. ideales Würfelspiel. Ob das Würfeln (der Würfel und die Unterlage und die Armbewegung und …) ideal ist, ist aber praktisch kaum feststellbar. </a:t>
            </a:r>
          </a:p>
          <a:p>
            <a:pPr lvl="1"/>
            <a:r>
              <a:rPr lang="de-DE" sz="2000" dirty="0"/>
              <a:t>Nicht sinnvoll: die übliche Formulierung „Würfeln mit einem idealem Würfel“.</a:t>
            </a:r>
          </a:p>
          <a:p>
            <a:pPr lvl="0"/>
            <a:endParaRPr lang="de-DE" sz="2000" dirty="0"/>
          </a:p>
        </p:txBody>
      </p:sp>
      <p:sp>
        <p:nvSpPr>
          <p:cNvPr id="3" name="Foliennummernplatzhalter 2"/>
          <p:cNvSpPr>
            <a:spLocks noGrp="1"/>
          </p:cNvSpPr>
          <p:nvPr>
            <p:ph type="sldNum" sz="quarter" idx="12"/>
          </p:nvPr>
        </p:nvSpPr>
        <p:spPr/>
        <p:txBody>
          <a:bodyPr/>
          <a:lstStyle/>
          <a:p>
            <a:fld id="{29BD02F9-9519-42F7-A2FF-D784D78DA8ED}" type="slidenum">
              <a:rPr lang="de-DE" smtClean="0"/>
              <a:t>55</a:t>
            </a:fld>
            <a:endParaRPr lang="de-DE" dirty="0"/>
          </a:p>
        </p:txBody>
      </p:sp>
    </p:spTree>
    <p:extLst>
      <p:ext uri="{BB962C8B-B14F-4D97-AF65-F5344CB8AC3E}">
        <p14:creationId xmlns:p14="http://schemas.microsoft.com/office/powerpoint/2010/main" val="33146750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Quellen – 1 </a:t>
            </a:r>
          </a:p>
        </p:txBody>
      </p:sp>
      <p:sp>
        <p:nvSpPr>
          <p:cNvPr id="5" name="Inhaltsplatzhalter 4"/>
          <p:cNvSpPr>
            <a:spLocks noGrp="1"/>
          </p:cNvSpPr>
          <p:nvPr>
            <p:ph idx="1"/>
          </p:nvPr>
        </p:nvSpPr>
        <p:spPr/>
        <p:txBody>
          <a:bodyPr>
            <a:noAutofit/>
          </a:bodyPr>
          <a:lstStyle/>
          <a:p>
            <a:r>
              <a:rPr lang="de-DE" sz="2400" dirty="0"/>
              <a:t>[AT] – Thomas Augustin, „Wahrscheinlichkeitsverteilungen psychologischer Merkmale als </a:t>
            </a:r>
            <a:r>
              <a:rPr lang="de-DE" sz="2400" dirty="0" err="1"/>
              <a:t>Meßergebnisse</a:t>
            </a:r>
            <a:r>
              <a:rPr lang="de-DE" sz="2400" dirty="0"/>
              <a:t>: Ein Beitrag zur </a:t>
            </a:r>
            <a:r>
              <a:rPr lang="de-DE" sz="2400" dirty="0" err="1"/>
              <a:t>probabilistischen</a:t>
            </a:r>
            <a:r>
              <a:rPr lang="de-DE" sz="2400" dirty="0"/>
              <a:t> </a:t>
            </a:r>
            <a:r>
              <a:rPr lang="de-DE" sz="2400" dirty="0" err="1"/>
              <a:t>Meßtheorie</a:t>
            </a:r>
            <a:r>
              <a:rPr lang="de-DE" sz="2400" dirty="0"/>
              <a:t>“. </a:t>
            </a:r>
            <a:r>
              <a:rPr lang="de-DE" sz="2400" dirty="0" err="1"/>
              <a:t>Inaugural</a:t>
            </a:r>
            <a:r>
              <a:rPr lang="de-DE" sz="2400" dirty="0"/>
              <a:t>-Dissertation zur Erlangung der Doktorwürde der Philosophischen Fakultät II (Psychologie und Pädagogik) der Universität Regensburg, 2002</a:t>
            </a:r>
          </a:p>
          <a:p>
            <a:endParaRPr lang="de-DE" sz="2400" dirty="0"/>
          </a:p>
          <a:p>
            <a:r>
              <a:rPr lang="de-DE" sz="2400" dirty="0"/>
              <a:t>[GH] – Hans-Otto </a:t>
            </a:r>
            <a:r>
              <a:rPr lang="de-DE" sz="2400" dirty="0" err="1"/>
              <a:t>Georgii</a:t>
            </a:r>
            <a:r>
              <a:rPr lang="de-DE" sz="2400" dirty="0"/>
              <a:t>, „Stochastik“, 5. Auflage, de </a:t>
            </a:r>
            <a:r>
              <a:rPr lang="de-DE" sz="2400" dirty="0" err="1"/>
              <a:t>Gruyter</a:t>
            </a:r>
            <a:r>
              <a:rPr lang="de-DE" sz="2400" dirty="0"/>
              <a:t>, 2015</a:t>
            </a:r>
          </a:p>
          <a:p>
            <a:endParaRPr lang="de-DE" sz="2400" dirty="0"/>
          </a:p>
          <a:p>
            <a:r>
              <a:rPr lang="de-DE" sz="2400" dirty="0"/>
              <a:t>[HR] – Robert Hable, „Einführung in die Stochastik“, Springer Spektrum, 2015</a:t>
            </a:r>
          </a:p>
        </p:txBody>
      </p:sp>
      <p:sp>
        <p:nvSpPr>
          <p:cNvPr id="3" name="Foliennummernplatzhalter 2"/>
          <p:cNvSpPr>
            <a:spLocks noGrp="1"/>
          </p:cNvSpPr>
          <p:nvPr>
            <p:ph type="sldNum" sz="quarter" idx="12"/>
          </p:nvPr>
        </p:nvSpPr>
        <p:spPr/>
        <p:txBody>
          <a:bodyPr/>
          <a:lstStyle/>
          <a:p>
            <a:fld id="{29BD02F9-9519-42F7-A2FF-D784D78DA8ED}" type="slidenum">
              <a:rPr lang="de-DE" smtClean="0"/>
              <a:t>56</a:t>
            </a:fld>
            <a:endParaRPr lang="de-DE" dirty="0"/>
          </a:p>
        </p:txBody>
      </p:sp>
    </p:spTree>
    <p:extLst>
      <p:ext uri="{BB962C8B-B14F-4D97-AF65-F5344CB8AC3E}">
        <p14:creationId xmlns:p14="http://schemas.microsoft.com/office/powerpoint/2010/main" val="6941505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de-DE" dirty="0"/>
              <a:t>Quellen – 2 </a:t>
            </a:r>
          </a:p>
        </p:txBody>
      </p:sp>
      <p:sp>
        <p:nvSpPr>
          <p:cNvPr id="5" name="Inhaltsplatzhalter 4"/>
          <p:cNvSpPr>
            <a:spLocks noGrp="1"/>
          </p:cNvSpPr>
          <p:nvPr>
            <p:ph idx="1"/>
          </p:nvPr>
        </p:nvSpPr>
        <p:spPr/>
        <p:txBody>
          <a:bodyPr>
            <a:noAutofit/>
          </a:bodyPr>
          <a:lstStyle/>
          <a:p>
            <a:r>
              <a:rPr lang="de-DE" sz="2400" dirty="0"/>
              <a:t>[KA] – Andrei </a:t>
            </a:r>
            <a:r>
              <a:rPr lang="de-DE" sz="2400" dirty="0" err="1"/>
              <a:t>Nikolajewitsch</a:t>
            </a:r>
            <a:r>
              <a:rPr lang="de-DE" sz="2400" dirty="0"/>
              <a:t> Kolmogoroff, „Grundbegriffe der Wahrscheinlichkeitsrechnung“, Ergebnisse der Mathematik und ihrer Grenzgebiete, Verlag von Julius Springer, Berlin, 1933</a:t>
            </a:r>
          </a:p>
          <a:p>
            <a:endParaRPr lang="de-DE" sz="2400" dirty="0"/>
          </a:p>
          <a:p>
            <a:r>
              <a:rPr lang="de-DE" sz="2400" dirty="0"/>
              <a:t>[SJ] – Josef </a:t>
            </a:r>
            <a:r>
              <a:rPr lang="de-DE" sz="2400" dirty="0" err="1"/>
              <a:t>Josef</a:t>
            </a:r>
            <a:r>
              <a:rPr lang="de-DE" sz="2400" dirty="0"/>
              <a:t> Schira, „Statistische Methoden der VWL und BWL“, 4. Auflage, Pearson, 2012</a:t>
            </a:r>
          </a:p>
          <a:p>
            <a:endParaRPr lang="de-DE" sz="2400" dirty="0"/>
          </a:p>
          <a:p>
            <a:endParaRPr lang="de-DE" sz="2400" dirty="0"/>
          </a:p>
          <a:p>
            <a:endParaRPr lang="de-DE" sz="2400" dirty="0"/>
          </a:p>
        </p:txBody>
      </p:sp>
      <p:sp>
        <p:nvSpPr>
          <p:cNvPr id="3" name="Foliennummernplatzhalter 2"/>
          <p:cNvSpPr>
            <a:spLocks noGrp="1"/>
          </p:cNvSpPr>
          <p:nvPr>
            <p:ph type="sldNum" sz="quarter" idx="12"/>
          </p:nvPr>
        </p:nvSpPr>
        <p:spPr/>
        <p:txBody>
          <a:bodyPr/>
          <a:lstStyle/>
          <a:p>
            <a:fld id="{29BD02F9-9519-42F7-A2FF-D784D78DA8ED}" type="slidenum">
              <a:rPr lang="de-DE" smtClean="0"/>
              <a:t>57</a:t>
            </a:fld>
            <a:endParaRPr lang="de-DE" dirty="0"/>
          </a:p>
        </p:txBody>
      </p:sp>
    </p:spTree>
    <p:extLst>
      <p:ext uri="{BB962C8B-B14F-4D97-AF65-F5344CB8AC3E}">
        <p14:creationId xmlns:p14="http://schemas.microsoft.com/office/powerpoint/2010/main" val="3652192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Zielsetzung</a:t>
            </a:r>
          </a:p>
        </p:txBody>
      </p:sp>
      <p:sp>
        <p:nvSpPr>
          <p:cNvPr id="5" name="Inhaltsplatzhalter 4"/>
          <p:cNvSpPr>
            <a:spLocks noGrp="1"/>
          </p:cNvSpPr>
          <p:nvPr>
            <p:ph idx="1"/>
          </p:nvPr>
        </p:nvSpPr>
        <p:spPr/>
        <p:txBody>
          <a:bodyPr>
            <a:normAutofit/>
          </a:bodyPr>
          <a:lstStyle/>
          <a:p>
            <a:r>
              <a:rPr lang="de-DE" sz="2400" dirty="0"/>
              <a:t>Plausible Herleitung, was der Begriff „Wahrscheinlichkeit“ konkret bedeutet. Dabei soll nur </a:t>
            </a:r>
            <a:r>
              <a:rPr lang="de-DE" sz="2400" u="sng" dirty="0"/>
              <a:t>eine</a:t>
            </a:r>
            <a:r>
              <a:rPr lang="de-DE" sz="2400" dirty="0"/>
              <a:t> umfassende Definition und nicht unterschiedliche Interpretationen angegeben werden.</a:t>
            </a:r>
          </a:p>
          <a:p>
            <a:endParaRPr lang="de-DE" sz="2400" dirty="0"/>
          </a:p>
          <a:p>
            <a:r>
              <a:rPr lang="de-DE" sz="2400" dirty="0"/>
              <a:t>Beschreibung </a:t>
            </a:r>
            <a:r>
              <a:rPr lang="de-DE" sz="2400" u="sng" dirty="0"/>
              <a:t>einer</a:t>
            </a:r>
            <a:r>
              <a:rPr lang="de-DE" sz="2400" dirty="0"/>
              <a:t> übergreifenden Methode, mit der man eine Wahrscheinlichkeit ermitteln kann. Diese Methode muss alle Fälle abbilden – vom Münzwurf bis zur Wahrscheinlichkeit eines </a:t>
            </a:r>
            <a:r>
              <a:rPr lang="de-DE" sz="2400" dirty="0" err="1"/>
              <a:t>Brexit</a:t>
            </a:r>
            <a:r>
              <a:rPr lang="de-DE" sz="2400" dirty="0"/>
              <a:t> (vor dem Referendum am 23.06.2016).  </a:t>
            </a:r>
          </a:p>
        </p:txBody>
      </p:sp>
      <p:sp>
        <p:nvSpPr>
          <p:cNvPr id="3" name="Foliennummernplatzhalter 2"/>
          <p:cNvSpPr>
            <a:spLocks noGrp="1"/>
          </p:cNvSpPr>
          <p:nvPr>
            <p:ph type="sldNum" sz="quarter" idx="12"/>
          </p:nvPr>
        </p:nvSpPr>
        <p:spPr/>
        <p:txBody>
          <a:bodyPr/>
          <a:lstStyle/>
          <a:p>
            <a:fld id="{29BD02F9-9519-42F7-A2FF-D784D78DA8ED}" type="slidenum">
              <a:rPr lang="de-DE" smtClean="0"/>
              <a:t>6</a:t>
            </a:fld>
            <a:endParaRPr lang="de-DE"/>
          </a:p>
        </p:txBody>
      </p:sp>
    </p:spTree>
    <p:extLst>
      <p:ext uri="{BB962C8B-B14F-4D97-AF65-F5344CB8AC3E}">
        <p14:creationId xmlns:p14="http://schemas.microsoft.com/office/powerpoint/2010/main" val="516491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Laplace / Kolmogoroff sind nicht die Lösung</a:t>
            </a:r>
          </a:p>
        </p:txBody>
      </p:sp>
      <mc:AlternateContent xmlns:mc="http://schemas.openxmlformats.org/markup-compatibility/2006" xmlns:a14="http://schemas.microsoft.com/office/drawing/2010/main">
        <mc:Choice Requires="a14">
          <p:sp>
            <p:nvSpPr>
              <p:cNvPr id="5" name="Inhaltsplatzhalter 4"/>
              <p:cNvSpPr>
                <a:spLocks noGrp="1"/>
              </p:cNvSpPr>
              <p:nvPr>
                <p:ph idx="1"/>
              </p:nvPr>
            </p:nvSpPr>
            <p:spPr/>
            <p:txBody>
              <a:bodyPr>
                <a:normAutofit/>
              </a:bodyPr>
              <a:lstStyle/>
              <a:p>
                <a:r>
                  <a:rPr lang="de-DE" sz="2400" dirty="0"/>
                  <a:t>Die Definition von Laplace </a:t>
                </a:r>
                <a14:m>
                  <m:oMath xmlns:m="http://schemas.openxmlformats.org/officeDocument/2006/math">
                    <m:f>
                      <m:fPr>
                        <m:ctrlPr>
                          <a:rPr lang="de-DE" sz="2400" i="1">
                            <a:latin typeface="Cambria Math" panose="02040503050406030204" pitchFamily="18" charset="0"/>
                          </a:rPr>
                        </m:ctrlPr>
                      </m:fPr>
                      <m:num>
                        <m:r>
                          <m:rPr>
                            <m:sty m:val="p"/>
                          </m:rPr>
                          <a:rPr lang="de-DE" sz="2400" b="0" i="0" smtClean="0">
                            <a:latin typeface="Cambria Math" panose="02040503050406030204" pitchFamily="18" charset="0"/>
                          </a:rPr>
                          <m:t>An</m:t>
                        </m:r>
                        <m:r>
                          <m:rPr>
                            <m:sty m:val="p"/>
                          </m:rPr>
                          <a:rPr lang="de-DE" sz="2400" i="0">
                            <a:latin typeface="Cambria Math" panose="02040503050406030204" pitchFamily="18" charset="0"/>
                          </a:rPr>
                          <m:t>za</m:t>
                        </m:r>
                        <m:r>
                          <m:rPr>
                            <m:sty m:val="p"/>
                          </m:rPr>
                          <a:rPr lang="de-DE" sz="2400" b="0" i="0" smtClean="0">
                            <a:latin typeface="Cambria Math" panose="02040503050406030204" pitchFamily="18" charset="0"/>
                          </a:rPr>
                          <m:t>h</m:t>
                        </m:r>
                        <m:r>
                          <m:rPr>
                            <m:sty m:val="p"/>
                          </m:rPr>
                          <a:rPr lang="de-DE" sz="2400" i="0">
                            <a:latin typeface="Cambria Math" panose="02040503050406030204" pitchFamily="18" charset="0"/>
                          </a:rPr>
                          <m:t>l</m:t>
                        </m:r>
                        <m:r>
                          <a:rPr lang="de-DE" sz="2400" i="0">
                            <a:latin typeface="Cambria Math" panose="02040503050406030204" pitchFamily="18" charset="0"/>
                          </a:rPr>
                          <m:t> </m:t>
                        </m:r>
                        <m:r>
                          <m:rPr>
                            <m:sty m:val="p"/>
                          </m:rPr>
                          <a:rPr lang="de-DE" sz="2400" i="0">
                            <a:latin typeface="Cambria Math" panose="02040503050406030204" pitchFamily="18" charset="0"/>
                          </a:rPr>
                          <m:t>g</m:t>
                        </m:r>
                        <m:r>
                          <a:rPr lang="de-DE" sz="2400" i="0">
                            <a:latin typeface="Cambria Math" panose="02040503050406030204" pitchFamily="18" charset="0"/>
                          </a:rPr>
                          <m:t>ü</m:t>
                        </m:r>
                        <m:r>
                          <m:rPr>
                            <m:sty m:val="p"/>
                          </m:rPr>
                          <a:rPr lang="de-DE" sz="2400" i="0">
                            <a:latin typeface="Cambria Math" panose="02040503050406030204" pitchFamily="18" charset="0"/>
                          </a:rPr>
                          <m:t>nstige</m:t>
                        </m:r>
                        <m:r>
                          <a:rPr lang="de-DE" sz="2400" i="0">
                            <a:latin typeface="Cambria Math" panose="02040503050406030204" pitchFamily="18" charset="0"/>
                          </a:rPr>
                          <m:t> </m:t>
                        </m:r>
                        <m:r>
                          <m:rPr>
                            <m:sty m:val="p"/>
                          </m:rPr>
                          <a:rPr lang="de-DE" sz="2400" i="0">
                            <a:latin typeface="Cambria Math" panose="02040503050406030204" pitchFamily="18" charset="0"/>
                          </a:rPr>
                          <m:t>F</m:t>
                        </m:r>
                        <m:r>
                          <a:rPr lang="de-DE" sz="2400" i="0">
                            <a:latin typeface="Cambria Math" panose="02040503050406030204" pitchFamily="18" charset="0"/>
                          </a:rPr>
                          <m:t>ä</m:t>
                        </m:r>
                        <m:r>
                          <m:rPr>
                            <m:sty m:val="p"/>
                          </m:rPr>
                          <a:rPr lang="de-DE" sz="2400" i="0">
                            <a:latin typeface="Cambria Math" panose="02040503050406030204" pitchFamily="18" charset="0"/>
                          </a:rPr>
                          <m:t>lle</m:t>
                        </m:r>
                      </m:num>
                      <m:den>
                        <m:r>
                          <m:rPr>
                            <m:sty m:val="p"/>
                          </m:rPr>
                          <a:rPr lang="de-DE" sz="2400" i="0">
                            <a:latin typeface="Cambria Math" panose="02040503050406030204" pitchFamily="18" charset="0"/>
                          </a:rPr>
                          <m:t>Anzahl</m:t>
                        </m:r>
                        <m:r>
                          <a:rPr lang="de-DE" sz="2400" i="0">
                            <a:latin typeface="Cambria Math" panose="02040503050406030204" pitchFamily="18" charset="0"/>
                          </a:rPr>
                          <m:t> </m:t>
                        </m:r>
                        <m:r>
                          <m:rPr>
                            <m:sty m:val="p"/>
                          </m:rPr>
                          <a:rPr lang="de-DE" sz="2400" i="0">
                            <a:latin typeface="Cambria Math" panose="02040503050406030204" pitchFamily="18" charset="0"/>
                          </a:rPr>
                          <m:t>m</m:t>
                        </m:r>
                        <m:r>
                          <a:rPr lang="de-DE" sz="2400" i="0">
                            <a:latin typeface="Cambria Math" panose="02040503050406030204" pitchFamily="18" charset="0"/>
                          </a:rPr>
                          <m:t>ö</m:t>
                        </m:r>
                        <m:r>
                          <m:rPr>
                            <m:sty m:val="p"/>
                          </m:rPr>
                          <a:rPr lang="de-DE" sz="2400" i="0">
                            <a:latin typeface="Cambria Math" panose="02040503050406030204" pitchFamily="18" charset="0"/>
                          </a:rPr>
                          <m:t>gliche</m:t>
                        </m:r>
                        <m:r>
                          <a:rPr lang="de-DE" sz="2400" i="0">
                            <a:latin typeface="Cambria Math" panose="02040503050406030204" pitchFamily="18" charset="0"/>
                          </a:rPr>
                          <m:t> </m:t>
                        </m:r>
                        <m:r>
                          <m:rPr>
                            <m:sty m:val="p"/>
                          </m:rPr>
                          <a:rPr lang="de-DE" sz="2400" i="0">
                            <a:latin typeface="Cambria Math" panose="02040503050406030204" pitchFamily="18" charset="0"/>
                          </a:rPr>
                          <m:t>F</m:t>
                        </m:r>
                        <m:r>
                          <a:rPr lang="de-DE" sz="2400" i="0">
                            <a:latin typeface="Cambria Math" panose="02040503050406030204" pitchFamily="18" charset="0"/>
                          </a:rPr>
                          <m:t>ä</m:t>
                        </m:r>
                        <m:r>
                          <m:rPr>
                            <m:sty m:val="p"/>
                          </m:rPr>
                          <a:rPr lang="de-DE" sz="2400" i="0">
                            <a:latin typeface="Cambria Math" panose="02040503050406030204" pitchFamily="18" charset="0"/>
                          </a:rPr>
                          <m:t>lle</m:t>
                        </m:r>
                      </m:den>
                    </m:f>
                  </m:oMath>
                </a14:m>
                <a:r>
                  <a:rPr lang="de-DE" sz="2400" dirty="0"/>
                  <a:t> stellt die relative Häufigkeit dar. Je nach Kontext kann man diese dann in einem zweiten Schritt als Wahrscheinlichkeit interpretieren oder eben nicht. Dieser zweite Schritt hat nichts mehr mit Mathematik zu tun.</a:t>
                </a:r>
              </a:p>
              <a:p>
                <a:pPr marL="0" indent="0">
                  <a:buNone/>
                </a:pPr>
                <a:r>
                  <a:rPr lang="de-DE" sz="2400" dirty="0"/>
                  <a:t> </a:t>
                </a:r>
              </a:p>
              <a:p>
                <a:r>
                  <a:rPr lang="de-DE" sz="2400" dirty="0"/>
                  <a:t>Die Kolmogoroffschen Axiome modellieren den relativen Anteil. Je nach Kontext kann man diesen dann in einem zweiten Schritt als Wahrscheinlichkeit interpretieren oder eben nicht. Dieser zweite Schritt hat nichts mehr mit Mathematik zu tun.</a:t>
                </a:r>
              </a:p>
            </p:txBody>
          </p:sp>
        </mc:Choice>
        <mc:Fallback xmlns="">
          <p:sp>
            <p:nvSpPr>
              <p:cNvPr id="5" name="Inhaltsplatzhalter 4"/>
              <p:cNvSpPr>
                <a:spLocks noGrp="1" noRot="1" noChangeAspect="1" noMove="1" noResize="1" noEditPoints="1" noAdjustHandles="1" noChangeArrowheads="1" noChangeShapeType="1" noTextEdit="1"/>
              </p:cNvSpPr>
              <p:nvPr>
                <p:ph idx="1"/>
              </p:nvPr>
            </p:nvSpPr>
            <p:spPr>
              <a:blipFill>
                <a:blip r:embed="rId2"/>
                <a:stretch>
                  <a:fillRect l="-812"/>
                </a:stretch>
              </a:blipFill>
            </p:spPr>
            <p:txBody>
              <a:bodyPr/>
              <a:lstStyle/>
              <a:p>
                <a:r>
                  <a:rPr lang="de-DE">
                    <a:noFill/>
                  </a:rPr>
                  <a:t> </a:t>
                </a:r>
              </a:p>
            </p:txBody>
          </p:sp>
        </mc:Fallback>
      </mc:AlternateContent>
      <p:sp>
        <p:nvSpPr>
          <p:cNvPr id="3" name="Foliennummernplatzhalter 2"/>
          <p:cNvSpPr>
            <a:spLocks noGrp="1"/>
          </p:cNvSpPr>
          <p:nvPr>
            <p:ph type="sldNum" sz="quarter" idx="12"/>
          </p:nvPr>
        </p:nvSpPr>
        <p:spPr/>
        <p:txBody>
          <a:bodyPr/>
          <a:lstStyle/>
          <a:p>
            <a:fld id="{29BD02F9-9519-42F7-A2FF-D784D78DA8ED}" type="slidenum">
              <a:rPr lang="de-DE" smtClean="0"/>
              <a:t>7</a:t>
            </a:fld>
            <a:endParaRPr lang="de-DE"/>
          </a:p>
        </p:txBody>
      </p:sp>
    </p:spTree>
    <p:extLst>
      <p:ext uri="{BB962C8B-B14F-4D97-AF65-F5344CB8AC3E}">
        <p14:creationId xmlns:p14="http://schemas.microsoft.com/office/powerpoint/2010/main" val="3119276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Motivation für die Vorgehensweise</a:t>
            </a:r>
          </a:p>
        </p:txBody>
      </p:sp>
      <p:sp>
        <p:nvSpPr>
          <p:cNvPr id="5" name="Inhaltsplatzhalter 4"/>
          <p:cNvSpPr>
            <a:spLocks noGrp="1"/>
          </p:cNvSpPr>
          <p:nvPr>
            <p:ph idx="1"/>
          </p:nvPr>
        </p:nvSpPr>
        <p:spPr/>
        <p:txBody>
          <a:bodyPr>
            <a:normAutofit/>
          </a:bodyPr>
          <a:lstStyle/>
          <a:p>
            <a:r>
              <a:rPr lang="de-DE" sz="2400" dirty="0"/>
              <a:t>Bei Wahrscheinlichkeiten werden gewissen Objekten Zahlen zugeordnet. </a:t>
            </a:r>
          </a:p>
          <a:p>
            <a:endParaRPr lang="de-DE" sz="2400" dirty="0"/>
          </a:p>
          <a:p>
            <a:r>
              <a:rPr lang="de-DE" sz="2400" dirty="0"/>
              <a:t>Ganz allgemein gibt es im Wesentlichen zwei Arten von Zahlenzuordnungen zu irgendwelchen Objekten:</a:t>
            </a:r>
          </a:p>
          <a:p>
            <a:pPr lvl="1"/>
            <a:r>
              <a:rPr lang="de-DE" sz="2000" dirty="0"/>
              <a:t>Exakte Messungen von physikalischen Größen, Geldbeträgen oder Häufigkeiten</a:t>
            </a:r>
          </a:p>
          <a:p>
            <a:pPr lvl="1"/>
            <a:r>
              <a:rPr lang="de-DE" sz="2000" dirty="0"/>
              <a:t>Bewertungen, die eine Mischung aus exakten Messungen und subjektiven Einflussgrößen sind</a:t>
            </a:r>
          </a:p>
          <a:p>
            <a:pPr lvl="1"/>
            <a:endParaRPr lang="de-DE" sz="2000" dirty="0"/>
          </a:p>
          <a:p>
            <a:r>
              <a:rPr lang="de-DE" sz="2400" dirty="0"/>
              <a:t>Im Folgenden wird gezeigt, dass Wahrscheinlichkeiten einfach nur ein Beispiel von quantitativen Bewertungen, also nichts Besonderes sind.</a:t>
            </a:r>
          </a:p>
        </p:txBody>
      </p:sp>
      <p:sp>
        <p:nvSpPr>
          <p:cNvPr id="3" name="Foliennummernplatzhalter 2"/>
          <p:cNvSpPr>
            <a:spLocks noGrp="1"/>
          </p:cNvSpPr>
          <p:nvPr>
            <p:ph type="sldNum" sz="quarter" idx="12"/>
          </p:nvPr>
        </p:nvSpPr>
        <p:spPr/>
        <p:txBody>
          <a:bodyPr/>
          <a:lstStyle/>
          <a:p>
            <a:fld id="{29BD02F9-9519-42F7-A2FF-D784D78DA8ED}" type="slidenum">
              <a:rPr lang="de-DE" smtClean="0"/>
              <a:t>8</a:t>
            </a:fld>
            <a:endParaRPr lang="de-DE"/>
          </a:p>
        </p:txBody>
      </p:sp>
    </p:spTree>
    <p:extLst>
      <p:ext uri="{BB962C8B-B14F-4D97-AF65-F5344CB8AC3E}">
        <p14:creationId xmlns:p14="http://schemas.microsoft.com/office/powerpoint/2010/main" val="2908678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29BD02F9-9519-42F7-A2FF-D784D78DA8ED}" type="slidenum">
              <a:rPr lang="de-DE" smtClean="0"/>
              <a:t>9</a:t>
            </a:fld>
            <a:endParaRPr lang="de-DE"/>
          </a:p>
        </p:txBody>
      </p:sp>
      <p:sp>
        <p:nvSpPr>
          <p:cNvPr id="3" name="Abgerundetes Rechteck 41"/>
          <p:cNvSpPr/>
          <p:nvPr/>
        </p:nvSpPr>
        <p:spPr>
          <a:xfrm>
            <a:off x="1076782" y="1862359"/>
            <a:ext cx="9778573" cy="4493992"/>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4" name="Abgerundetes Rechteck 14"/>
          <p:cNvSpPr/>
          <p:nvPr/>
        </p:nvSpPr>
        <p:spPr>
          <a:xfrm>
            <a:off x="1635854" y="2298585"/>
            <a:ext cx="8665828" cy="3867326"/>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5" name="Abgerundetes Rechteck 19"/>
          <p:cNvSpPr/>
          <p:nvPr/>
        </p:nvSpPr>
        <p:spPr>
          <a:xfrm>
            <a:off x="2206307" y="2723040"/>
            <a:ext cx="7440606" cy="328347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8" name="Abgerundetes Rechteck 23"/>
          <p:cNvSpPr/>
          <p:nvPr/>
        </p:nvSpPr>
        <p:spPr>
          <a:xfrm>
            <a:off x="2818702" y="3128713"/>
            <a:ext cx="6165907" cy="2726804"/>
          </a:xfrm>
          <a:prstGeom prst="roundRect">
            <a:avLst/>
          </a:prstGeom>
          <a:solidFill>
            <a:schemeClr val="bg1">
              <a:lumMod val="6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27" name="Abgerundetes Rechteck 23"/>
          <p:cNvSpPr/>
          <p:nvPr/>
        </p:nvSpPr>
        <p:spPr>
          <a:xfrm>
            <a:off x="3439488" y="3602698"/>
            <a:ext cx="4941116" cy="2101818"/>
          </a:xfrm>
          <a:prstGeom prst="roundRect">
            <a:avLst/>
          </a:prstGeom>
          <a:solidFill>
            <a:schemeClr val="bg1">
              <a:lumMod val="6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28" name="Abgerundetes Rechteck 23"/>
          <p:cNvSpPr/>
          <p:nvPr/>
        </p:nvSpPr>
        <p:spPr>
          <a:xfrm>
            <a:off x="4026717" y="4027153"/>
            <a:ext cx="3808601" cy="1543139"/>
          </a:xfrm>
          <a:prstGeom prst="roundRect">
            <a:avLst/>
          </a:prstGeom>
          <a:solidFill>
            <a:schemeClr val="bg1">
              <a:lumMod val="6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p:txBody>
      </p:sp>
      <p:sp>
        <p:nvSpPr>
          <p:cNvPr id="20" name="Rechteck 19"/>
          <p:cNvSpPr/>
          <p:nvPr/>
        </p:nvSpPr>
        <p:spPr>
          <a:xfrm>
            <a:off x="1669407" y="1885632"/>
            <a:ext cx="4026715" cy="295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Bewertungen</a:t>
            </a:r>
          </a:p>
        </p:txBody>
      </p:sp>
      <p:sp>
        <p:nvSpPr>
          <p:cNvPr id="21" name="Rechteck 20"/>
          <p:cNvSpPr/>
          <p:nvPr/>
        </p:nvSpPr>
        <p:spPr>
          <a:xfrm>
            <a:off x="2281804" y="2326866"/>
            <a:ext cx="4026715" cy="295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Quantitative Bewertungen</a:t>
            </a:r>
          </a:p>
        </p:txBody>
      </p:sp>
      <p:sp>
        <p:nvSpPr>
          <p:cNvPr id="22" name="Rechteck 21"/>
          <p:cNvSpPr/>
          <p:nvPr/>
        </p:nvSpPr>
        <p:spPr>
          <a:xfrm>
            <a:off x="2843867" y="2754703"/>
            <a:ext cx="4026715" cy="295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Subadditive Bewertungen</a:t>
            </a:r>
          </a:p>
        </p:txBody>
      </p:sp>
      <p:sp>
        <p:nvSpPr>
          <p:cNvPr id="24" name="Rechteck 23"/>
          <p:cNvSpPr/>
          <p:nvPr/>
        </p:nvSpPr>
        <p:spPr>
          <a:xfrm>
            <a:off x="3481431" y="3164712"/>
            <a:ext cx="4026715" cy="295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Wahrscheinlichkeiten von Aussagen</a:t>
            </a:r>
          </a:p>
        </p:txBody>
      </p:sp>
      <p:sp>
        <p:nvSpPr>
          <p:cNvPr id="25" name="Rechteck 24"/>
          <p:cNvSpPr/>
          <p:nvPr/>
        </p:nvSpPr>
        <p:spPr>
          <a:xfrm>
            <a:off x="4043494" y="3631113"/>
            <a:ext cx="4026715" cy="2955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Wahrscheinlichkeiten von Ereignissen</a:t>
            </a:r>
          </a:p>
        </p:txBody>
      </p:sp>
      <p:sp>
        <p:nvSpPr>
          <p:cNvPr id="26" name="Rechteck 25"/>
          <p:cNvSpPr/>
          <p:nvPr/>
        </p:nvSpPr>
        <p:spPr>
          <a:xfrm>
            <a:off x="4504890" y="4058950"/>
            <a:ext cx="2843868" cy="613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Wahrscheinlichkeiten von Werten von Zufallsvariablen</a:t>
            </a:r>
          </a:p>
        </p:txBody>
      </p:sp>
      <p:sp>
        <p:nvSpPr>
          <p:cNvPr id="29" name="Titel 3"/>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a:t>Herleitung der konkreten Bedeutung von „Wahrscheinlichkeit“ top - down</a:t>
            </a:r>
          </a:p>
        </p:txBody>
      </p:sp>
    </p:spTree>
    <p:extLst>
      <p:ext uri="{BB962C8B-B14F-4D97-AF65-F5344CB8AC3E}">
        <p14:creationId xmlns:p14="http://schemas.microsoft.com/office/powerpoint/2010/main" val="74807167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4989</Words>
  <Application>Microsoft Office PowerPoint</Application>
  <PresentationFormat>Breitbild</PresentationFormat>
  <Paragraphs>566</Paragraphs>
  <Slides>57</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57</vt:i4>
      </vt:variant>
    </vt:vector>
  </HeadingPairs>
  <TitlesOfParts>
    <vt:vector size="64" baseType="lpstr">
      <vt:lpstr>Arial</vt:lpstr>
      <vt:lpstr>Calibri</vt:lpstr>
      <vt:lpstr>Calibri Light</vt:lpstr>
      <vt:lpstr>Cambria Math</vt:lpstr>
      <vt:lpstr>Times New Roman</vt:lpstr>
      <vt:lpstr>Wingdings</vt:lpstr>
      <vt:lpstr>Office</vt:lpstr>
      <vt:lpstr>Was bedeutet konkret „Wahrscheinlichkeit“? </vt:lpstr>
      <vt:lpstr>Zitate</vt:lpstr>
      <vt:lpstr>Das Axiomensystem von Kolmogoroff</vt:lpstr>
      <vt:lpstr>Weitere Zitate</vt:lpstr>
      <vt:lpstr>Problemstellung</vt:lpstr>
      <vt:lpstr>Zielsetzung</vt:lpstr>
      <vt:lpstr>Laplace / Kolmogoroff sind nicht die Lösung</vt:lpstr>
      <vt:lpstr>Motivation für die Vorgehensweise</vt:lpstr>
      <vt:lpstr>PowerPoint-Präsentation</vt:lpstr>
      <vt:lpstr>Bewertungen allgemein</vt:lpstr>
      <vt:lpstr>Quantitative Bewertungen und Beispiele (1)</vt:lpstr>
      <vt:lpstr>Beispiele (2)</vt:lpstr>
      <vt:lpstr>Beispiele (3)</vt:lpstr>
      <vt:lpstr>Beispiele (4)</vt:lpstr>
      <vt:lpstr>Beispiele (5)</vt:lpstr>
      <vt:lpstr>Verfahren bei Bewertungen</vt:lpstr>
      <vt:lpstr>Subadditivität</vt:lpstr>
      <vt:lpstr>Hinweise zu Bewertungsverfahren</vt:lpstr>
      <vt:lpstr>Wahrscheinlichkeit als Bewertung</vt:lpstr>
      <vt:lpstr>Praktische Wahrscheinlichkeit</vt:lpstr>
      <vt:lpstr>Hinweise zur praktischen Wahrscheinlichkeit</vt:lpstr>
      <vt:lpstr>Umgangssprachliche Begriffe</vt:lpstr>
      <vt:lpstr>Einordnung der Wahrscheinlichkeit</vt:lpstr>
      <vt:lpstr>Elemente der elementaren Wahrscheinlichkeit</vt:lpstr>
      <vt:lpstr>Einflussfaktor: Einschätzung anderer</vt:lpstr>
      <vt:lpstr>Einflussfaktor: Relativer Anteil (Auswahl)</vt:lpstr>
      <vt:lpstr>Einflussfaktor: Relativer Anteil (Erfahrung)</vt:lpstr>
      <vt:lpstr>Einflussfaktor: Relativer Anteil (Hochrechnung)</vt:lpstr>
      <vt:lpstr>Konsolidierte elementare Wahrscheinlichkeit</vt:lpstr>
      <vt:lpstr>Beispiel</vt:lpstr>
      <vt:lpstr>Hinweise</vt:lpstr>
      <vt:lpstr>Die Subadditivität der Wahrscheinlichkeit (1)</vt:lpstr>
      <vt:lpstr>Die Subadditivität der Wahrscheinlichkeit (2)</vt:lpstr>
      <vt:lpstr>Die Subadditivität der Wahrscheinlichkeit (3)</vt:lpstr>
      <vt:lpstr>Die bedingte Wahrscheinlichkeit (1)</vt:lpstr>
      <vt:lpstr>Die bedingte Wahrscheinlichkeit (2)</vt:lpstr>
      <vt:lpstr>Die bedingte Wahrscheinlichkeit (3)</vt:lpstr>
      <vt:lpstr>Vorgänge</vt:lpstr>
      <vt:lpstr>Ereignisse</vt:lpstr>
      <vt:lpstr>Erläuterungen (1)</vt:lpstr>
      <vt:lpstr>Erläuterungen (2)</vt:lpstr>
      <vt:lpstr>Erläuterungen (3)</vt:lpstr>
      <vt:lpstr>Erläuterungen (4)</vt:lpstr>
      <vt:lpstr>Wahrscheinlichkeiten von Ereignissen</vt:lpstr>
      <vt:lpstr>Äquivalente Ereignisse</vt:lpstr>
      <vt:lpstr>Wahrscheinlichkeiten äquivalenter Ereignisse</vt:lpstr>
      <vt:lpstr>Zufallsvariable</vt:lpstr>
      <vt:lpstr>Erläuterungen (1)</vt:lpstr>
      <vt:lpstr>Erläuterungen (2)</vt:lpstr>
      <vt:lpstr>Die Kolmogoroffschen Axiome (1)</vt:lpstr>
      <vt:lpstr>Die Kolmogoroffschen Axiome (2)</vt:lpstr>
      <vt:lpstr>Die Kolmogoroffschen Axiome (3)</vt:lpstr>
      <vt:lpstr>Die Kolmogoroffschen Axiome (4)</vt:lpstr>
      <vt:lpstr>Der „ideale Würfel“ (1)</vt:lpstr>
      <vt:lpstr>Der „ideale Würfel“ (2)</vt:lpstr>
      <vt:lpstr>Quellen – 1 </vt:lpstr>
      <vt:lpstr>Quellen –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Rüdiger</dc:creator>
  <cp:lastModifiedBy>Rüdiger</cp:lastModifiedBy>
  <cp:revision>145</cp:revision>
  <dcterms:created xsi:type="dcterms:W3CDTF">2017-02-23T20:26:22Z</dcterms:created>
  <dcterms:modified xsi:type="dcterms:W3CDTF">2017-02-27T20:14:31Z</dcterms:modified>
</cp:coreProperties>
</file>