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1" r:id="rId9"/>
    <p:sldId id="269" r:id="rId10"/>
    <p:sldId id="262" r:id="rId11"/>
    <p:sldId id="263" r:id="rId12"/>
    <p:sldId id="264" r:id="rId13"/>
    <p:sldId id="265" r:id="rId14"/>
    <p:sldId id="266" r:id="rId15"/>
  </p:sldIdLst>
  <p:sldSz cx="9144000" cy="5143500" type="screen16x9"/>
  <p:notesSz cx="6858000" cy="9144000"/>
  <p:embeddedFontLst>
    <p:embeddedFont>
      <p:font typeface="Economica" panose="02000506040000020004" pitchFamily="2" charset="77"/>
      <p:regular r:id="rId17"/>
      <p:bold r:id="rId18"/>
      <p:italic r:id="rId19"/>
      <p:boldItalic r:id="rId20"/>
    </p:embeddedFont>
    <p:embeddedFont>
      <p:font typeface="Open Sans" pitchFamily="2" charset="0"/>
      <p:regular r:id="rId21"/>
      <p:bold r:id="rId22"/>
      <p:italic r:id="rId23"/>
      <p:boldItalic r:id="rId24"/>
    </p:embeddedFont>
    <p:embeddedFont>
      <p:font typeface="Roboto" panose="02000000000000000000" pitchFamily="2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0"/>
    <p:restoredTop sz="94719"/>
  </p:normalViewPr>
  <p:slideViewPr>
    <p:cSldViewPr snapToGrid="0">
      <p:cViewPr varScale="1">
        <p:scale>
          <a:sx n="160" d="100"/>
          <a:sy n="160" d="100"/>
        </p:scale>
        <p:origin x="44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18a9d7fca5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18a9d7fca5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1940a34fe1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1940a34fe1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18a9d7fca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18a9d7fca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18a9d7fca5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18a9d7fca5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18a9d7fca5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18a9d7fca5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18a9d7fca5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18a9d7fca5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8a9d7fca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8a9d7fca5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18a9d7fca5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18a9d7fca5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8a9d7fca5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8a9d7fca5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8a9d7fca5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8a9d7fca5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rgbClr val="351C7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7" name="Google Shape;17;p3"/>
          <p:cNvSpPr/>
          <p:nvPr/>
        </p:nvSpPr>
        <p:spPr>
          <a:xfrm rot="10800000" flipH="1">
            <a:off x="466425" y="35583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lt2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lux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 rtl="0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l-pipeline-viz.herokuapp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chelterlabs/argusey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valml.alteryx.com/en/stable/user_guide/component_graphs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valml.alteryx.com/en/stable/user_guide/automl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title"/>
          </p:nvPr>
        </p:nvSpPr>
        <p:spPr>
          <a:xfrm>
            <a:off x="773700" y="1102600"/>
            <a:ext cx="7596600" cy="117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Machine Learning Pipeline Analyzer (MLPA)</a:t>
            </a:r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4294967295"/>
          </p:nvPr>
        </p:nvSpPr>
        <p:spPr>
          <a:xfrm>
            <a:off x="3044700" y="2174480"/>
            <a:ext cx="3054600" cy="70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560" b="1"/>
              <a:t>CS 515</a:t>
            </a:r>
            <a:endParaRPr sz="1560" b="1"/>
          </a:p>
          <a:p>
            <a:pPr marL="0" lvl="0" indent="0" algn="ctr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rPr lang="en" sz="1560" b="1"/>
              <a:t>Winter 2022</a:t>
            </a:r>
            <a:endParaRPr sz="1560" b="1"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4294967295"/>
          </p:nvPr>
        </p:nvSpPr>
        <p:spPr>
          <a:xfrm>
            <a:off x="6099300" y="3279800"/>
            <a:ext cx="2847600" cy="142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1300"/>
              <a:t>Aniket Fadia</a:t>
            </a: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1300"/>
              <a:t>Jasmine Bhalla</a:t>
            </a: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" sz="1300"/>
              <a:t>Sravan Kumar Reddy Hande</a:t>
            </a: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" sz="1300"/>
              <a:t>Tharun Kumar Reddy</a:t>
            </a: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endParaRPr sz="1300"/>
          </a:p>
          <a:p>
            <a:pPr marL="0" lvl="0" indent="0" algn="l" rtl="0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endParaRPr sz="1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>
            <a:spLocks noGrp="1"/>
          </p:cNvSpPr>
          <p:nvPr>
            <p:ph type="title"/>
          </p:nvPr>
        </p:nvSpPr>
        <p:spPr>
          <a:xfrm>
            <a:off x="311700" y="8855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Principles Applied</a:t>
            </a:r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body" idx="1"/>
          </p:nvPr>
        </p:nvSpPr>
        <p:spPr>
          <a:xfrm>
            <a:off x="238375" y="808675"/>
            <a:ext cx="8771100" cy="406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Abstraction</a:t>
            </a:r>
            <a:endParaRPr sz="99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Coding Style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○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PEP8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Roboto"/>
              <a:buChar char="○"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Docstrings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Modular Design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○"/>
            </a:pPr>
            <a:r>
              <a:rPr lang="en" sz="1900" i="1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rPr>
              <a:t>‘Somewhat General Purpose’</a:t>
            </a:r>
            <a:r>
              <a:rPr lang="en" sz="1900" i="1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Module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○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Deep Modules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○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Separation of concerns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Reusability/Extensibility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Intuitable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Version Control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Exception Handling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Support for automated CI/CD using Travis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Unit testing and coverage for quality assurance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>
            <a:spLocks noGrp="1"/>
          </p:cNvSpPr>
          <p:nvPr>
            <p:ph type="title"/>
          </p:nvPr>
        </p:nvSpPr>
        <p:spPr>
          <a:xfrm>
            <a:off x="311700" y="15350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 test</a:t>
            </a:r>
            <a:endParaRPr/>
          </a:p>
        </p:txBody>
      </p:sp>
      <p:sp>
        <p:nvSpPr>
          <p:cNvPr id="106" name="Google Shape;106;p20"/>
          <p:cNvSpPr txBox="1">
            <a:spLocks noGrp="1"/>
          </p:cNvSpPr>
          <p:nvPr>
            <p:ph type="body" idx="1"/>
          </p:nvPr>
        </p:nvSpPr>
        <p:spPr>
          <a:xfrm>
            <a:off x="311700" y="894750"/>
            <a:ext cx="8520600" cy="33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Unit tests for the Pipeline Diagram module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Check return type of objects created during the pipeline steps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Test individual functionalities like saving model architecture file and model hyperparameter file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Unit tests for Pipeline Suggest module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Test for fit function to make sure proper parameter initialization and train test split for the dataset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latin typeface="Roboto"/>
                <a:ea typeface="Roboto"/>
                <a:cs typeface="Roboto"/>
                <a:sym typeface="Roboto"/>
              </a:rPr>
              <a:t>   </a:t>
            </a:r>
            <a:endParaRPr sz="21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>
            <a:spLocks noGrp="1"/>
          </p:cNvSpPr>
          <p:nvPr>
            <p:ph type="title"/>
          </p:nvPr>
        </p:nvSpPr>
        <p:spPr>
          <a:xfrm>
            <a:off x="311700" y="11017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ML Pipeline Viz</a:t>
            </a:r>
            <a:endParaRPr/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8475" y="1081400"/>
            <a:ext cx="5988577" cy="3791576"/>
          </a:xfrm>
          <a:prstGeom prst="rect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21"/>
          <p:cNvSpPr txBox="1"/>
          <p:nvPr/>
        </p:nvSpPr>
        <p:spPr>
          <a:xfrm>
            <a:off x="235075" y="1382250"/>
            <a:ext cx="2783400" cy="13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A simpler interface for the user to drop the .pkl file directly without the need to install the dependencies or do any coding!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>
            <a:spLocks noGrp="1"/>
          </p:cNvSpPr>
          <p:nvPr>
            <p:ph type="title"/>
          </p:nvPr>
        </p:nvSpPr>
        <p:spPr>
          <a:xfrm>
            <a:off x="311700" y="6687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Works</a:t>
            </a:r>
            <a:endParaRPr/>
          </a:p>
        </p:txBody>
      </p:sp>
      <p:sp>
        <p:nvSpPr>
          <p:cNvPr id="119" name="Google Shape;119;p22"/>
          <p:cNvSpPr txBox="1">
            <a:spLocks noGrp="1"/>
          </p:cNvSpPr>
          <p:nvPr>
            <p:ph type="body" idx="1"/>
          </p:nvPr>
        </p:nvSpPr>
        <p:spPr>
          <a:xfrm>
            <a:off x="224400" y="754875"/>
            <a:ext cx="8695200" cy="414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Although currently MLPA already supports feature engineering to some extent, however, with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expandability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as one of the project goals, we plan to add more and specific capabilities catered to the following areas: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 i="1">
                <a:latin typeface="Roboto"/>
                <a:ea typeface="Roboto"/>
                <a:cs typeface="Roboto"/>
                <a:sym typeface="Roboto"/>
              </a:rPr>
              <a:t>Feature Engineering</a:t>
            </a:r>
            <a:endParaRPr sz="1900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 i="1">
                <a:latin typeface="Roboto"/>
                <a:ea typeface="Roboto"/>
                <a:cs typeface="Roboto"/>
                <a:sym typeface="Roboto"/>
              </a:rPr>
              <a:t>Feature Extraction/Selection</a:t>
            </a:r>
            <a:endParaRPr sz="1900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 i="1">
                <a:latin typeface="Roboto"/>
                <a:ea typeface="Roboto"/>
                <a:cs typeface="Roboto"/>
                <a:sym typeface="Roboto"/>
              </a:rPr>
              <a:t>Feature Reduction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For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project extension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, one possible functionality could be the capability for the user to specify the engine that they want to use for their model (example: TPOT, EvalML) and run the MLPA package on top of that engine.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1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4900"/>
              <a:t>Questions???</a:t>
            </a:r>
            <a:endParaRPr sz="4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311700" y="6345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 …</a:t>
            </a:r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311625" y="894750"/>
            <a:ext cx="8520600" cy="39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MLPA is a Machine Learning pipelines’ analyzer, visualizer, and suggestor package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User can either manually specify their model or use a downloaded .pkl file to: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Get an outline diagram for the pipeline (.show)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Get a detailed pipeline diagram with hyperparameters (.show_params)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914400" lvl="1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○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Get the best pipeline/model (.suggest)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311700" y="6345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1"/>
          </p:nvPr>
        </p:nvSpPr>
        <p:spPr>
          <a:xfrm>
            <a:off x="311700" y="894750"/>
            <a:ext cx="8520600" cy="38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To provide for :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time and again </a:t>
            </a:r>
            <a:r>
              <a:rPr lang="en" sz="21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need</a:t>
            </a: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of manually visualizing pipelines through flowcharts which is often infeasible and hard to understand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Different scope needs</a:t>
            </a: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by providing an overview pipeline diagram along with the detailed hyperparameter diagram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Font typeface="Roboto"/>
              <a:buChar char="●"/>
            </a:pP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Getting the </a:t>
            </a:r>
            <a:r>
              <a:rPr lang="en" sz="21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most effective and accurate ML model</a:t>
            </a:r>
            <a:r>
              <a:rPr lang="en" sz="21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based on the user’s specified parameters</a:t>
            </a:r>
            <a:endParaRPr sz="2100"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11700" y="17517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</a:t>
            </a:r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285900" y="837225"/>
            <a:ext cx="8572200" cy="389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19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 b="1">
                <a:latin typeface="Roboto"/>
                <a:ea typeface="Roboto"/>
                <a:cs typeface="Roboto"/>
                <a:sym typeface="Roboto"/>
              </a:rPr>
              <a:t>show()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 function is catered to the high-level needs of the user and outputs an outline diagram of the model’s pipeline for purposes such as documentation.</a:t>
            </a:r>
            <a:endParaRPr sz="2100" b="1">
              <a:solidFill>
                <a:srgbClr val="1C4587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Comparison Package:</a:t>
            </a:r>
            <a:r>
              <a:rPr lang="en" sz="2100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1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ArgusEyes</a:t>
            </a:r>
            <a:endParaRPr sz="21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 i="1">
                <a:latin typeface="Roboto"/>
                <a:ea typeface="Roboto"/>
                <a:cs typeface="Roboto"/>
                <a:sym typeface="Roboto"/>
              </a:rPr>
              <a:t>ArgusEyes is a wrapper around mlinspect that extracts ML pipelines and enables a set of automated issue detection and data refinement techniques.</a:t>
            </a:r>
            <a:endParaRPr sz="2100" i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57D66-C53C-2641-BBD9-7F23A4A89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026546-B275-9743-8B6A-310959BE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246" y="1151011"/>
            <a:ext cx="7659509" cy="3676564"/>
          </a:xfrm>
          <a:prstGeom prst="rect">
            <a:avLst/>
          </a:prstGeom>
          <a:ln w="952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72231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311700" y="99350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show_params</a:t>
            </a: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238375" y="930650"/>
            <a:ext cx="8594100" cy="364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2108" b="1">
                <a:latin typeface="Roboto"/>
                <a:ea typeface="Roboto"/>
                <a:cs typeface="Roboto"/>
                <a:sym typeface="Roboto"/>
              </a:rPr>
              <a:t>how_params() function</a:t>
            </a:r>
            <a:r>
              <a:rPr lang="en" sz="2108">
                <a:latin typeface="Roboto"/>
                <a:ea typeface="Roboto"/>
                <a:cs typeface="Roboto"/>
                <a:sym typeface="Roboto"/>
              </a:rPr>
              <a:t> is catered to deeper-level needs of the user and outputs a detailed hyperparameter diagram of the model’s pipeline for further analysis and understanding.</a:t>
            </a:r>
            <a:endParaRPr sz="2108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8" b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Comparison Package:</a:t>
            </a:r>
            <a:r>
              <a:rPr lang="en" sz="2108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2108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graph from AutoMLSearch</a:t>
            </a:r>
            <a:r>
              <a:rPr lang="en" sz="2108">
                <a:latin typeface="Roboto"/>
                <a:ea typeface="Roboto"/>
                <a:cs typeface="Roboto"/>
                <a:sym typeface="Roboto"/>
              </a:rPr>
              <a:t> (EvalML library)</a:t>
            </a:r>
            <a:endParaRPr sz="2108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8" i="1">
                <a:latin typeface="Roboto"/>
                <a:ea typeface="Roboto"/>
                <a:cs typeface="Roboto"/>
                <a:sym typeface="Roboto"/>
              </a:rPr>
              <a:t>Graph from AutoMLSearch displays the component graphs that represent and describe the flow of data.</a:t>
            </a:r>
            <a:endParaRPr sz="2108" i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DC54-065D-ED4C-9C85-CFF224BBE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Detailed Pipeline Diagram with hyperparameters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75210-0C5B-9C4D-869C-3E5B6CF4E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23" y="1734953"/>
            <a:ext cx="8833954" cy="1697891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72889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66875"/>
            <a:ext cx="8520600" cy="83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suggest</a:t>
            </a:r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162600" y="719500"/>
            <a:ext cx="8669700" cy="417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Font typeface="Roboto"/>
              <a:buChar char="●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suggest() function is a wrapper on top of EvalML to search for the most effective and accurate pipeline components and outputs the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best pipeline model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 for the user. Provides the following capabilities for the user: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Looking at just the pipeline components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(suggest_type='fe')</a:t>
            </a:r>
            <a:endParaRPr sz="1900" b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Looking at just the model aspect of the pipeline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(suggest_type='model')</a:t>
            </a:r>
            <a:endParaRPr sz="1900" b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Full Model with pipeline components/features </a:t>
            </a:r>
            <a:r>
              <a:rPr lang="en" sz="1900" b="1">
                <a:latin typeface="Roboto"/>
                <a:ea typeface="Roboto"/>
                <a:cs typeface="Roboto"/>
                <a:sym typeface="Roboto"/>
              </a:rPr>
              <a:t>(suggest_type='all')</a:t>
            </a:r>
            <a:endParaRPr sz="19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rgbClr val="1C4587"/>
                </a:solidFill>
                <a:latin typeface="Roboto"/>
                <a:ea typeface="Roboto"/>
                <a:cs typeface="Roboto"/>
                <a:sym typeface="Roboto"/>
              </a:rPr>
              <a:t>Comparison Package</a:t>
            </a:r>
            <a:r>
              <a:rPr lang="en" sz="1900"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en" sz="1900" b="1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AutoMLSearch.search</a:t>
            </a:r>
            <a:endParaRPr sz="19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 i="1">
                <a:latin typeface="Roboto"/>
                <a:ea typeface="Roboto"/>
                <a:cs typeface="Roboto"/>
                <a:sym typeface="Roboto"/>
              </a:rPr>
              <a:t>AutoML searches for ML model or models to fit the dataset during which it explores different combinations of model type, model parameters and model architecture.</a:t>
            </a:r>
            <a:endParaRPr sz="1900" i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0BF6B-3927-1B4E-9136-5C475FF38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</a:t>
            </a:r>
            <a:r>
              <a:rPr lang="en-US"/>
              <a:t>Pipeline Model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AACD52-5B56-054C-815B-E30B2178B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90" y="1147225"/>
            <a:ext cx="8356821" cy="346374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3082913"/>
      </p:ext>
    </p:extLst>
  </p:cSld>
  <p:clrMapOvr>
    <a:masterClrMapping/>
  </p:clrMapOvr>
</p:sld>
</file>

<file path=ppt/theme/theme1.xml><?xml version="1.0" encoding="utf-8"?>
<a:theme xmlns:a="http://schemas.openxmlformats.org/drawingml/2006/main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598</Words>
  <Application>Microsoft Macintosh PowerPoint</Application>
  <PresentationFormat>On-screen Show (16:9)</PresentationFormat>
  <Paragraphs>69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Open Sans</vt:lpstr>
      <vt:lpstr>Roboto</vt:lpstr>
      <vt:lpstr>Arial</vt:lpstr>
      <vt:lpstr>Economica</vt:lpstr>
      <vt:lpstr>Luxe</vt:lpstr>
      <vt:lpstr>Machine Learning Pipeline Analyzer (MLPA)</vt:lpstr>
      <vt:lpstr>Overview …</vt:lpstr>
      <vt:lpstr>Motivation</vt:lpstr>
      <vt:lpstr>show</vt:lpstr>
      <vt:lpstr>Outline Diagram</vt:lpstr>
      <vt:lpstr>show_params</vt:lpstr>
      <vt:lpstr>Detailed Pipeline Diagram with hyperparameters</vt:lpstr>
      <vt:lpstr>suggest</vt:lpstr>
      <vt:lpstr>Best Pipeline Model</vt:lpstr>
      <vt:lpstr>Design Principles Applied</vt:lpstr>
      <vt:lpstr>Unit test</vt:lpstr>
      <vt:lpstr>ML Pipeline Viz</vt:lpstr>
      <vt:lpstr>Future Works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Pipeline Analyzer (MLPA)</dc:title>
  <cp:lastModifiedBy>jasb17</cp:lastModifiedBy>
  <cp:revision>3</cp:revision>
  <dcterms:modified xsi:type="dcterms:W3CDTF">2022-03-09T01:13:23Z</dcterms:modified>
</cp:coreProperties>
</file>