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</p:sldIdLst>
  <p:sldSz cx="12192000" cy="6858000"/>
  <p:notesSz cx="6858000" cy="9144000"/>
  <p:defaultTextStyle>
    <a:defPPr>
      <a:defRPr lang="LID4096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90" d="100"/>
          <a:sy n="90" d="100"/>
        </p:scale>
        <p:origin x="56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2B5EDE-7F5B-4D95-942D-EEAD98099B2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55B731-8202-4B02-91DB-90FD3EA9DC6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LID4096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D8916D-B591-48AC-9292-43B94D5C3D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4D18A8-F1E3-48EE-8529-37A23A1680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2A05A4F-CF72-4B3B-85DA-5F735BF450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2103374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1F34BD-EED1-43B4-8BA4-DB880C4E49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FBAB9C8-A919-425A-99EF-ACC78171816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LID4096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3AD7C6-3CC9-4AF7-AF60-DC3DB96A77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FC20AF-0314-427F-9C44-A524C46A3A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C22DBA-7470-4280-8678-F3BE55ECC6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15092293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8B819E8-33CA-4AD8-BC09-08DF343A546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441D74A-43C7-40A5-AFE3-DEA196814E7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LID4096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D92C94D-5CA7-4711-8616-DA8F179F8B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7296C7-E583-4C11-B693-C74FACBB4E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A0C620-73B2-4E9D-8B69-3CBBD658D9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24600401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B089D4-0ED1-4AB2-B345-0B9D5D3172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0581456-9ACE-41F9-ACA9-BF9C8E72E49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LID4096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627658-225E-4C80-8B2E-3439AB2E9D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E2FC7F9-20E4-4B5F-9500-EBFDBCA9A5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741E7E-85A5-411F-84EC-5291275285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35090897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FC18C0-A835-41F0-BC5E-AB9D64B737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E44B87-5B17-4EF9-AF87-FA84EEB495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05A9E3-1448-4D81-AD30-459A4297C0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12191A-543B-404D-A609-A94434F2CA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B8FAC45-B18C-49DB-8473-5769D96072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21189004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383263-244A-4EA5-9FDC-CB65BC00A2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C1E6FD-2B94-4B61-91CB-89EA4F1D957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LID4096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A76720C-4677-457A-88F3-D95F9963DA2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LID4096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CBFAD46-281F-4BB5-B26A-214D72E608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6384B62-D2E2-48FF-9D82-5EA805B84F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A2918E2-14EC-46AD-AA9E-B93E5F4973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4178174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E10DF4-CFE7-4460-BBBF-A858B9491D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ED8A5B3-6D74-4AC7-A503-35594CB9210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F56DBC9-CBFA-4040-B6EA-477345BF41C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LID4096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BDCAF72-57E7-423E-9D76-C1876F0D4EF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DDA4A06-12F3-4287-A0A6-081DB5A5F32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LID4096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D085123-868C-440D-AA2D-2F7CB64DF7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FC9C3E1-AD9C-43CA-8A54-4F80969B0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12EEC89-8437-46E8-B039-75A8A526FF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8233085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74FBB2-8DFA-4750-8E87-6D34F76FCB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8533E74-2034-48B3-9C79-27120EE847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5947699-715C-419B-8E2A-07CD7FF5A7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6114C35-B2CC-4115-A7E4-D58A5D6EDF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30365745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1EE188A-2619-428B-B957-B3928073A6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0D6C8C5-52BF-4A1B-84BB-4F73533575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41CB308-128E-4E2C-86FD-57EA38CCCB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20269366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A9CA97-0353-4D73-99BD-56C3458061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C8FE5B-2089-44F4-949D-D43747F6638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LID4096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E67286E-CC57-4E78-A46B-C62A7A7A0C5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D018767-58C9-4CAB-87DB-D1D6727ED0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41A1480-2724-4DBD-BEA1-E51947E750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2C8A552-8457-4CE9-B14D-A0E1703C26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3230355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290952-D1F0-42A4-8F9C-19F3116A34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01D7ABD-FAF3-41C7-A8D1-18854C928E9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LID4096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1127F9F-E8E3-4F9E-93F1-0577F5DC070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EFC6B14-21A8-46AB-A94C-865F73C4D6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B4C0B3-C4D9-4336-A8A2-8B264D68F6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LID4096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B217434-FE6F-494A-91E6-9281355CEA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230194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B6342CC-2744-472F-B110-ABD94323CC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LID4096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829E5BD-DD41-4501-B5D4-1412E2B119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LID4096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B79EA7-0847-442D-8E17-CFD92754ED6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27BB68-9BD9-4CD4-94CA-CEB534E6DA06}" type="datetimeFigureOut">
              <a:rPr lang="LID4096" smtClean="0"/>
              <a:t>06/01/2021</a:t>
            </a:fld>
            <a:endParaRPr lang="LID4096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04A523-9EAA-43B0-BC83-C967A6BA304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LID4096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954D99-7463-4D29-B3CA-B866389BA8E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C0973A-380F-4B1A-8A64-579E18ECFBF4}" type="slidenum">
              <a:rPr lang="LID4096" smtClean="0"/>
              <a:t>‹#›</a:t>
            </a:fld>
            <a:endParaRPr lang="LID4096"/>
          </a:p>
        </p:txBody>
      </p:sp>
    </p:spTree>
    <p:extLst>
      <p:ext uri="{BB962C8B-B14F-4D97-AF65-F5344CB8AC3E}">
        <p14:creationId xmlns:p14="http://schemas.microsoft.com/office/powerpoint/2010/main" val="41581498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LID4096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476C95B0-B7E6-411A-9DFB-13BFA133B7CE}"/>
              </a:ext>
            </a:extLst>
          </p:cNvPr>
          <p:cNvCxnSpPr>
            <a:cxnSpLocks/>
          </p:cNvCxnSpPr>
          <p:nvPr/>
        </p:nvCxnSpPr>
        <p:spPr>
          <a:xfrm>
            <a:off x="1499627" y="4859575"/>
            <a:ext cx="4171948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>
            <a:extLst>
              <a:ext uri="{FF2B5EF4-FFF2-40B4-BE49-F238E27FC236}">
                <a16:creationId xmlns:a16="http://schemas.microsoft.com/office/drawing/2014/main" id="{F8A9533C-5B12-472E-84D8-693482457919}"/>
              </a:ext>
            </a:extLst>
          </p:cNvPr>
          <p:cNvSpPr/>
          <p:nvPr/>
        </p:nvSpPr>
        <p:spPr>
          <a:xfrm>
            <a:off x="1596638" y="4603902"/>
            <a:ext cx="657225" cy="254948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11.11</a:t>
            </a:r>
            <a:endParaRPr lang="LID4096" sz="1200" dirty="0">
              <a:solidFill>
                <a:schemeClr val="tx1"/>
              </a:solidFill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BF6C7414-FD95-4D27-82D6-F2FC8A68C1F3}"/>
              </a:ext>
            </a:extLst>
          </p:cNvPr>
          <p:cNvSpPr txBox="1"/>
          <p:nvPr/>
        </p:nvSpPr>
        <p:spPr>
          <a:xfrm>
            <a:off x="425297" y="855201"/>
            <a:ext cx="212650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i="1" dirty="0">
                <a:latin typeface="Arial" panose="020B0604020202020204" pitchFamily="34" charset="0"/>
                <a:cs typeface="Arial" panose="020B0604020202020204" pitchFamily="34" charset="0"/>
              </a:rPr>
              <a:t>historical new capacity</a:t>
            </a:r>
          </a:p>
          <a:p>
            <a:pPr algn="ctr"/>
            <a:r>
              <a:rPr lang="en-US" sz="1400" i="1" dirty="0">
                <a:latin typeface="Arial" panose="020B0604020202020204" pitchFamily="34" charset="0"/>
                <a:cs typeface="Arial" panose="020B0604020202020204" pitchFamily="34" charset="0"/>
              </a:rPr>
              <a:t>Investment costs are </a:t>
            </a:r>
            <a:r>
              <a:rPr lang="en-US" sz="1400" b="1" i="1" dirty="0">
                <a:latin typeface="Arial" panose="020B0604020202020204" pitchFamily="34" charset="0"/>
                <a:cs typeface="Arial" panose="020B0604020202020204" pitchFamily="34" charset="0"/>
              </a:rPr>
              <a:t>not</a:t>
            </a:r>
            <a:r>
              <a:rPr lang="en-US" sz="1400" i="1" dirty="0">
                <a:latin typeface="Arial" panose="020B0604020202020204" pitchFamily="34" charset="0"/>
                <a:cs typeface="Arial" panose="020B0604020202020204" pitchFamily="34" charset="0"/>
              </a:rPr>
              <a:t> accounted for in the objective function.</a:t>
            </a:r>
            <a:endParaRPr lang="LID4096" sz="14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C0B77993-C2FF-426E-A7B6-B0E85F492E47}"/>
              </a:ext>
            </a:extLst>
          </p:cNvPr>
          <p:cNvCxnSpPr>
            <a:cxnSpLocks/>
          </p:cNvCxnSpPr>
          <p:nvPr/>
        </p:nvCxnSpPr>
        <p:spPr>
          <a:xfrm>
            <a:off x="1499627" y="2221704"/>
            <a:ext cx="0" cy="2626514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>
            <a:extLst>
              <a:ext uri="{FF2B5EF4-FFF2-40B4-BE49-F238E27FC236}">
                <a16:creationId xmlns:a16="http://schemas.microsoft.com/office/drawing/2014/main" id="{465A8444-E329-4C89-A501-B8F57BC30B56}"/>
              </a:ext>
            </a:extLst>
          </p:cNvPr>
          <p:cNvSpPr txBox="1"/>
          <p:nvPr/>
        </p:nvSpPr>
        <p:spPr>
          <a:xfrm rot="16200000">
            <a:off x="911630" y="3110991"/>
            <a:ext cx="5822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GW</a:t>
            </a:r>
            <a:endParaRPr lang="LID4096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0B2927C9-0D9C-4236-821D-EAEAF80DC134}"/>
              </a:ext>
            </a:extLst>
          </p:cNvPr>
          <p:cNvSpPr txBox="1"/>
          <p:nvPr/>
        </p:nvSpPr>
        <p:spPr>
          <a:xfrm>
            <a:off x="1551071" y="4866529"/>
            <a:ext cx="745324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latin typeface="Arial" panose="020B0604020202020204" pitchFamily="34" charset="0"/>
                <a:cs typeface="Arial" panose="020B0604020202020204" pitchFamily="34" charset="0"/>
              </a:rPr>
              <a:t>690</a:t>
            </a:r>
            <a:endParaRPr lang="LID4096"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9360DDFC-3480-4D59-9C2F-DF2A58D83BFF}"/>
              </a:ext>
            </a:extLst>
          </p:cNvPr>
          <p:cNvSpPr txBox="1"/>
          <p:nvPr/>
        </p:nvSpPr>
        <p:spPr>
          <a:xfrm rot="16200000">
            <a:off x="6349336" y="3118556"/>
            <a:ext cx="58221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GW</a:t>
            </a:r>
            <a:endParaRPr lang="LID4096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E5DE0A2F-0F0D-485B-A9F7-BC2B45F650C9}"/>
              </a:ext>
            </a:extLst>
          </p:cNvPr>
          <p:cNvSpPr txBox="1"/>
          <p:nvPr/>
        </p:nvSpPr>
        <p:spPr>
          <a:xfrm>
            <a:off x="2705112" y="4868491"/>
            <a:ext cx="745324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latin typeface="Arial" panose="020B0604020202020204" pitchFamily="34" charset="0"/>
                <a:cs typeface="Arial" panose="020B0604020202020204" pitchFamily="34" charset="0"/>
              </a:rPr>
              <a:t>700</a:t>
            </a:r>
            <a:endParaRPr lang="LID4096"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DEFD2CC5-A818-4783-9F35-D46AF00BD447}"/>
              </a:ext>
            </a:extLst>
          </p:cNvPr>
          <p:cNvSpPr txBox="1"/>
          <p:nvPr/>
        </p:nvSpPr>
        <p:spPr>
          <a:xfrm>
            <a:off x="3905667" y="4871328"/>
            <a:ext cx="745324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latin typeface="Arial" panose="020B0604020202020204" pitchFamily="34" charset="0"/>
                <a:cs typeface="Arial" panose="020B0604020202020204" pitchFamily="34" charset="0"/>
              </a:rPr>
              <a:t>710</a:t>
            </a:r>
            <a:endParaRPr lang="LID4096"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F5DE695D-EE17-4EA4-BA44-79E03634E28B}"/>
              </a:ext>
            </a:extLst>
          </p:cNvPr>
          <p:cNvSpPr/>
          <p:nvPr/>
        </p:nvSpPr>
        <p:spPr>
          <a:xfrm>
            <a:off x="3949716" y="4603902"/>
            <a:ext cx="657225" cy="251994"/>
          </a:xfrm>
          <a:prstGeom prst="rect">
            <a:avLst/>
          </a:prstGeom>
          <a:pattFill prst="wdDnDiag">
            <a:fgClr>
              <a:schemeClr val="accent4">
                <a:lumMod val="40000"/>
                <a:lumOff val="60000"/>
              </a:schemeClr>
            </a:fgClr>
            <a:bgClr>
              <a:schemeClr val="accent4">
                <a:lumMod val="75000"/>
              </a:schemeClr>
            </a:bgClr>
          </a:patt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11.11</a:t>
            </a:r>
            <a:endParaRPr lang="LID4096" sz="1200" b="1" dirty="0">
              <a:solidFill>
                <a:schemeClr val="tx1"/>
              </a:solidFill>
            </a:endParaRPr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731491C8-5054-4ED3-A87D-836AE69A2EF6}"/>
              </a:ext>
            </a:extLst>
          </p:cNvPr>
          <p:cNvCxnSpPr>
            <a:cxnSpLocks/>
          </p:cNvCxnSpPr>
          <p:nvPr/>
        </p:nvCxnSpPr>
        <p:spPr>
          <a:xfrm>
            <a:off x="2551806" y="701749"/>
            <a:ext cx="0" cy="5784111"/>
          </a:xfrm>
          <a:prstGeom prst="line">
            <a:avLst/>
          </a:prstGeom>
          <a:ln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TextBox 65">
            <a:extLst>
              <a:ext uri="{FF2B5EF4-FFF2-40B4-BE49-F238E27FC236}">
                <a16:creationId xmlns:a16="http://schemas.microsoft.com/office/drawing/2014/main" id="{8ABBDDC5-F29E-4814-B013-87C9BF5CB0FD}"/>
              </a:ext>
            </a:extLst>
          </p:cNvPr>
          <p:cNvSpPr txBox="1"/>
          <p:nvPr/>
        </p:nvSpPr>
        <p:spPr>
          <a:xfrm>
            <a:off x="3215074" y="855201"/>
            <a:ext cx="2126508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i="1" dirty="0">
                <a:latin typeface="Arial" panose="020B0604020202020204" pitchFamily="34" charset="0"/>
                <a:cs typeface="Arial" panose="020B0604020202020204" pitchFamily="34" charset="0"/>
              </a:rPr>
              <a:t>new installed capacity</a:t>
            </a:r>
          </a:p>
          <a:p>
            <a:pPr algn="ctr"/>
            <a:r>
              <a:rPr lang="en-US" sz="1400" i="1" dirty="0">
                <a:latin typeface="Arial" panose="020B0604020202020204" pitchFamily="34" charset="0"/>
                <a:cs typeface="Arial" panose="020B0604020202020204" pitchFamily="34" charset="0"/>
              </a:rPr>
              <a:t>Investment costs are accounted for in the time-period when capacity is built.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27374AB5-DF5E-4F4A-836C-96D88D930219}"/>
              </a:ext>
            </a:extLst>
          </p:cNvPr>
          <p:cNvCxnSpPr>
            <a:cxnSpLocks/>
          </p:cNvCxnSpPr>
          <p:nvPr/>
        </p:nvCxnSpPr>
        <p:spPr>
          <a:xfrm>
            <a:off x="6946160" y="4854776"/>
            <a:ext cx="4171948" cy="0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32C38AFF-1207-445D-B110-33370679B55E}"/>
              </a:ext>
            </a:extLst>
          </p:cNvPr>
          <p:cNvCxnSpPr>
            <a:cxnSpLocks/>
          </p:cNvCxnSpPr>
          <p:nvPr/>
        </p:nvCxnSpPr>
        <p:spPr>
          <a:xfrm>
            <a:off x="6946160" y="2216905"/>
            <a:ext cx="0" cy="2626514"/>
          </a:xfrm>
          <a:prstGeom prst="line">
            <a:avLst/>
          </a:prstGeom>
          <a:ln w="158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TextBox 72">
            <a:extLst>
              <a:ext uri="{FF2B5EF4-FFF2-40B4-BE49-F238E27FC236}">
                <a16:creationId xmlns:a16="http://schemas.microsoft.com/office/drawing/2014/main" id="{85CD74EF-D46A-4D5C-9430-2C94ABD2465B}"/>
              </a:ext>
            </a:extLst>
          </p:cNvPr>
          <p:cNvSpPr txBox="1"/>
          <p:nvPr/>
        </p:nvSpPr>
        <p:spPr>
          <a:xfrm>
            <a:off x="6997604" y="4861730"/>
            <a:ext cx="745324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latin typeface="Arial" panose="020B0604020202020204" pitchFamily="34" charset="0"/>
                <a:cs typeface="Arial" panose="020B0604020202020204" pitchFamily="34" charset="0"/>
              </a:rPr>
              <a:t>690</a:t>
            </a:r>
            <a:endParaRPr lang="LID4096"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E62FC687-E40A-457D-8BE5-E600B13C06D7}"/>
              </a:ext>
            </a:extLst>
          </p:cNvPr>
          <p:cNvSpPr txBox="1"/>
          <p:nvPr/>
        </p:nvSpPr>
        <p:spPr>
          <a:xfrm>
            <a:off x="8151645" y="4863692"/>
            <a:ext cx="745324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latin typeface="Arial" panose="020B0604020202020204" pitchFamily="34" charset="0"/>
                <a:cs typeface="Arial" panose="020B0604020202020204" pitchFamily="34" charset="0"/>
              </a:rPr>
              <a:t>700</a:t>
            </a:r>
            <a:endParaRPr lang="LID4096"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FF397ED8-7987-4E34-A755-CFC47DF80A01}"/>
              </a:ext>
            </a:extLst>
          </p:cNvPr>
          <p:cNvSpPr txBox="1"/>
          <p:nvPr/>
        </p:nvSpPr>
        <p:spPr>
          <a:xfrm>
            <a:off x="9352200" y="4866529"/>
            <a:ext cx="745324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latin typeface="Arial" panose="020B0604020202020204" pitchFamily="34" charset="0"/>
                <a:cs typeface="Arial" panose="020B0604020202020204" pitchFamily="34" charset="0"/>
              </a:rPr>
              <a:t>710</a:t>
            </a:r>
            <a:endParaRPr lang="LID4096"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E879F402-F614-4DEB-B559-4B61D0107842}"/>
              </a:ext>
            </a:extLst>
          </p:cNvPr>
          <p:cNvSpPr/>
          <p:nvPr/>
        </p:nvSpPr>
        <p:spPr>
          <a:xfrm>
            <a:off x="7041653" y="2355376"/>
            <a:ext cx="657225" cy="2505306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111.11</a:t>
            </a:r>
            <a:endParaRPr lang="LID4096" sz="1200" dirty="0">
              <a:solidFill>
                <a:schemeClr val="tx1"/>
              </a:solidFill>
            </a:endParaRP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9AFE5374-10C0-4B9F-A687-B62B66400384}"/>
              </a:ext>
            </a:extLst>
          </p:cNvPr>
          <p:cNvSpPr/>
          <p:nvPr/>
        </p:nvSpPr>
        <p:spPr>
          <a:xfrm>
            <a:off x="8206110" y="2358984"/>
            <a:ext cx="657225" cy="2505306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tx1"/>
                </a:solidFill>
              </a:rPr>
              <a:t>111.11</a:t>
            </a:r>
            <a:endParaRPr lang="LID4096" sz="1200" dirty="0">
              <a:solidFill>
                <a:schemeClr val="tx1"/>
              </a:solidFill>
            </a:endParaRP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E900E374-9658-4397-9882-334B63AA91E0}"/>
              </a:ext>
            </a:extLst>
          </p:cNvPr>
          <p:cNvSpPr/>
          <p:nvPr/>
        </p:nvSpPr>
        <p:spPr>
          <a:xfrm>
            <a:off x="9411550" y="2349474"/>
            <a:ext cx="657225" cy="2505306"/>
          </a:xfrm>
          <a:prstGeom prst="rect">
            <a:avLst/>
          </a:prstGeom>
          <a:pattFill prst="wdDnDiag">
            <a:fgClr>
              <a:schemeClr val="accent4">
                <a:lumMod val="40000"/>
                <a:lumOff val="60000"/>
              </a:schemeClr>
            </a:fgClr>
            <a:bgClr>
              <a:schemeClr val="accent4">
                <a:lumMod val="75000"/>
              </a:schemeClr>
            </a:bgClr>
          </a:patt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>
                <a:solidFill>
                  <a:schemeClr val="tx1"/>
                </a:solidFill>
              </a:rPr>
              <a:t>111.11</a:t>
            </a:r>
            <a:endParaRPr lang="LID4096" sz="1200" b="1" dirty="0">
              <a:solidFill>
                <a:schemeClr val="tx1"/>
              </a:solidFill>
            </a:endParaRP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BA3E8D91-49B4-459A-928F-FF0161AC33C8}"/>
              </a:ext>
            </a:extLst>
          </p:cNvPr>
          <p:cNvSpPr txBox="1"/>
          <p:nvPr/>
        </p:nvSpPr>
        <p:spPr>
          <a:xfrm>
            <a:off x="5057422" y="4868491"/>
            <a:ext cx="745324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latin typeface="Arial" panose="020B0604020202020204" pitchFamily="34" charset="0"/>
                <a:cs typeface="Arial" panose="020B0604020202020204" pitchFamily="34" charset="0"/>
              </a:rPr>
              <a:t>720</a:t>
            </a:r>
            <a:endParaRPr lang="LID4096"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438B1F3D-CE83-4F64-8843-71B89E3C827E}"/>
              </a:ext>
            </a:extLst>
          </p:cNvPr>
          <p:cNvSpPr txBox="1"/>
          <p:nvPr/>
        </p:nvSpPr>
        <p:spPr>
          <a:xfrm>
            <a:off x="10469000" y="4861730"/>
            <a:ext cx="745324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latin typeface="Arial" panose="020B0604020202020204" pitchFamily="34" charset="0"/>
                <a:cs typeface="Arial" panose="020B0604020202020204" pitchFamily="34" charset="0"/>
              </a:rPr>
              <a:t>720</a:t>
            </a:r>
            <a:endParaRPr lang="LID4096" sz="13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70A4D603-9441-4D0B-BAB3-E132405F1A3C}"/>
              </a:ext>
            </a:extLst>
          </p:cNvPr>
          <p:cNvSpPr/>
          <p:nvPr/>
        </p:nvSpPr>
        <p:spPr>
          <a:xfrm>
            <a:off x="10528337" y="2356424"/>
            <a:ext cx="657225" cy="2505306"/>
          </a:xfrm>
          <a:prstGeom prst="rect">
            <a:avLst/>
          </a:prstGeom>
          <a:pattFill prst="wdDnDiag">
            <a:fgClr>
              <a:schemeClr val="accent4">
                <a:lumMod val="40000"/>
                <a:lumOff val="60000"/>
              </a:schemeClr>
            </a:fgClr>
            <a:bgClr>
              <a:schemeClr val="accent4">
                <a:lumMod val="75000"/>
              </a:schemeClr>
            </a:bgClr>
          </a:pattFill>
          <a:ln>
            <a:solidFill>
              <a:schemeClr val="bg2">
                <a:lumMod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>
                <a:solidFill>
                  <a:schemeClr val="tx1"/>
                </a:solidFill>
              </a:rPr>
              <a:t>111.11</a:t>
            </a:r>
            <a:endParaRPr lang="LID4096" sz="1200" b="1" dirty="0">
              <a:solidFill>
                <a:schemeClr val="tx1"/>
              </a:solidFill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45DCDA9B-C694-476C-BBEC-5D7F2A1BD3DC}"/>
              </a:ext>
            </a:extLst>
          </p:cNvPr>
          <p:cNvSpPr txBox="1"/>
          <p:nvPr/>
        </p:nvSpPr>
        <p:spPr>
          <a:xfrm rot="16200000">
            <a:off x="1821431" y="5568302"/>
            <a:ext cx="17074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 err="1">
                <a:solidFill>
                  <a:schemeClr val="accent3"/>
                </a:solidFill>
              </a:rPr>
              <a:t>firstmodelyear</a:t>
            </a:r>
            <a:endParaRPr lang="en-US" sz="1400" i="1" dirty="0">
              <a:solidFill>
                <a:schemeClr val="accent3"/>
              </a:solidFill>
            </a:endParaRPr>
          </a:p>
        </p:txBody>
      </p:sp>
      <p:cxnSp>
        <p:nvCxnSpPr>
          <p:cNvPr id="98" name="Straight Connector 97">
            <a:extLst>
              <a:ext uri="{FF2B5EF4-FFF2-40B4-BE49-F238E27FC236}">
                <a16:creationId xmlns:a16="http://schemas.microsoft.com/office/drawing/2014/main" id="{8664A7C2-EBD6-48C8-AF70-5723B95A6A28}"/>
              </a:ext>
            </a:extLst>
          </p:cNvPr>
          <p:cNvCxnSpPr>
            <a:cxnSpLocks/>
          </p:cNvCxnSpPr>
          <p:nvPr/>
        </p:nvCxnSpPr>
        <p:spPr>
          <a:xfrm>
            <a:off x="7961169" y="2216905"/>
            <a:ext cx="0" cy="4223693"/>
          </a:xfrm>
          <a:prstGeom prst="line">
            <a:avLst/>
          </a:prstGeom>
          <a:ln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TextBox 98">
            <a:extLst>
              <a:ext uri="{FF2B5EF4-FFF2-40B4-BE49-F238E27FC236}">
                <a16:creationId xmlns:a16="http://schemas.microsoft.com/office/drawing/2014/main" id="{5F278E23-DFB4-430A-894C-D5054683B45A}"/>
              </a:ext>
            </a:extLst>
          </p:cNvPr>
          <p:cNvSpPr txBox="1"/>
          <p:nvPr/>
        </p:nvSpPr>
        <p:spPr>
          <a:xfrm rot="16200000">
            <a:off x="7230794" y="5523040"/>
            <a:ext cx="17074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i="1" dirty="0" err="1">
                <a:solidFill>
                  <a:schemeClr val="accent3"/>
                </a:solidFill>
              </a:rPr>
              <a:t>firstmodelyear</a:t>
            </a:r>
            <a:endParaRPr lang="en-US" sz="1400" i="1" dirty="0">
              <a:solidFill>
                <a:schemeClr val="accent3"/>
              </a:solidFill>
            </a:endParaRP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871E6EE3-E90D-4869-A604-F0FEBD10F007}"/>
              </a:ext>
            </a:extLst>
          </p:cNvPr>
          <p:cNvSpPr txBox="1"/>
          <p:nvPr/>
        </p:nvSpPr>
        <p:spPr>
          <a:xfrm>
            <a:off x="7041653" y="921948"/>
            <a:ext cx="414390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i="1" dirty="0">
                <a:latin typeface="Arial" panose="020B0604020202020204" pitchFamily="34" charset="0"/>
                <a:cs typeface="Arial" panose="020B0604020202020204" pitchFamily="34" charset="0"/>
              </a:rPr>
              <a:t>total installed capacity</a:t>
            </a:r>
          </a:p>
          <a:p>
            <a:pPr algn="ctr"/>
            <a:r>
              <a:rPr lang="en-US" sz="1400" i="1" dirty="0">
                <a:latin typeface="Arial" panose="020B0604020202020204" pitchFamily="34" charset="0"/>
                <a:cs typeface="Arial" panose="020B0604020202020204" pitchFamily="34" charset="0"/>
              </a:rPr>
              <a:t>Fixed O&amp;M costs are accounted for over the lifetime of the capacity.</a:t>
            </a:r>
            <a:endParaRPr lang="LID4096" sz="14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4259A727-B62F-45FF-87AD-732651E3A598}"/>
              </a:ext>
            </a:extLst>
          </p:cNvPr>
          <p:cNvCxnSpPr/>
          <p:nvPr/>
        </p:nvCxnSpPr>
        <p:spPr>
          <a:xfrm>
            <a:off x="6188149" y="116958"/>
            <a:ext cx="0" cy="6645349"/>
          </a:xfrm>
          <a:prstGeom prst="line">
            <a:avLst/>
          </a:prstGeom>
          <a:ln w="22225">
            <a:solidFill>
              <a:schemeClr val="tx2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75361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66</Words>
  <Application>Microsoft Office PowerPoint</Application>
  <PresentationFormat>Widescreen</PresentationFormat>
  <Paragraphs>24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Behnam Zakeri</dc:creator>
  <cp:lastModifiedBy>FRICKO Oliver</cp:lastModifiedBy>
  <cp:revision>5</cp:revision>
  <dcterms:created xsi:type="dcterms:W3CDTF">2021-05-20T07:27:59Z</dcterms:created>
  <dcterms:modified xsi:type="dcterms:W3CDTF">2021-06-01T13:50:44Z</dcterms:modified>
</cp:coreProperties>
</file>

<file path=docProps/thumbnail.jpeg>
</file>