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660" r:id="rId1"/>
  </p:sldMasterIdLst>
  <p:notesMasterIdLst>
    <p:notesMasterId r:id="rId3"/>
  </p:notesMasterIdLst>
  <p:sldIdLst>
    <p:sldId id="306" r:id="rId2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E6E6"/>
    <a:srgbClr val="D0CECE"/>
    <a:srgbClr val="FFFFCC"/>
    <a:srgbClr val="FDFC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54" autoAdjust="0"/>
    <p:restoredTop sz="94707" autoAdjust="0"/>
  </p:normalViewPr>
  <p:slideViewPr>
    <p:cSldViewPr snapToGrid="0">
      <p:cViewPr>
        <p:scale>
          <a:sx n="66" d="100"/>
          <a:sy n="66" d="100"/>
        </p:scale>
        <p:origin x="2376" y="91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0FEEBC-9D12-43CB-BEF3-A9ED6ACE25C3}" type="datetimeFigureOut">
              <a:rPr lang="en-US" smtClean="0"/>
              <a:t>5/12/2020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BAE02A-CE38-4B5A-824F-4C9CA542A5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7045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BAE02A-CE38-4B5A-824F-4C9CA542A59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3469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CCE1E-41C5-476A-AB8D-4C2AE2DBCC24}" type="datetimeFigureOut">
              <a:rPr lang="en-US" smtClean="0"/>
              <a:t>5/12/2020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202A0-B1AA-43DC-8741-9D604854B0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9177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CCE1E-41C5-476A-AB8D-4C2AE2DBCC24}" type="datetimeFigureOut">
              <a:rPr lang="en-US" smtClean="0"/>
              <a:t>5/12/2020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202A0-B1AA-43DC-8741-9D604854B0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52567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CCE1E-41C5-476A-AB8D-4C2AE2DBCC24}" type="datetimeFigureOut">
              <a:rPr lang="en-US" smtClean="0"/>
              <a:t>5/12/2020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202A0-B1AA-43DC-8741-9D604854B0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3830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CCE1E-41C5-476A-AB8D-4C2AE2DBCC24}" type="datetimeFigureOut">
              <a:rPr lang="en-US" smtClean="0"/>
              <a:t>5/12/2020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202A0-B1AA-43DC-8741-9D604854B0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528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CCE1E-41C5-476A-AB8D-4C2AE2DBCC24}" type="datetimeFigureOut">
              <a:rPr lang="en-US" smtClean="0"/>
              <a:t>5/12/2020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202A0-B1AA-43DC-8741-9D604854B0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8940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CCE1E-41C5-476A-AB8D-4C2AE2DBCC24}" type="datetimeFigureOut">
              <a:rPr lang="en-US" smtClean="0"/>
              <a:t>5/12/2020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202A0-B1AA-43DC-8741-9D604854B0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893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CCE1E-41C5-476A-AB8D-4C2AE2DBCC24}" type="datetimeFigureOut">
              <a:rPr lang="en-US" smtClean="0"/>
              <a:t>5/12/2020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202A0-B1AA-43DC-8741-9D604854B0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66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CCE1E-41C5-476A-AB8D-4C2AE2DBCC24}" type="datetimeFigureOut">
              <a:rPr lang="en-US" smtClean="0"/>
              <a:t>5/12/2020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202A0-B1AA-43DC-8741-9D604854B0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0692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CCE1E-41C5-476A-AB8D-4C2AE2DBCC24}" type="datetimeFigureOut">
              <a:rPr lang="en-US" smtClean="0"/>
              <a:t>5/12/2020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202A0-B1AA-43DC-8741-9D604854B0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8067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CCE1E-41C5-476A-AB8D-4C2AE2DBCC24}" type="datetimeFigureOut">
              <a:rPr lang="en-US" smtClean="0"/>
              <a:t>5/12/2020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202A0-B1AA-43DC-8741-9D604854B0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6792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CCE1E-41C5-476A-AB8D-4C2AE2DBCC24}" type="datetimeFigureOut">
              <a:rPr lang="en-US" smtClean="0"/>
              <a:t>5/12/2020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202A0-B1AA-43DC-8741-9D604854B0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562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ECCE1E-41C5-476A-AB8D-4C2AE2DBCC24}" type="datetimeFigureOut">
              <a:rPr lang="en-US" smtClean="0"/>
              <a:t>5/12/2020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F202A0-B1AA-43DC-8741-9D604854B0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157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E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2" name="Rectangle 5131">
            <a:extLst>
              <a:ext uri="{FF2B5EF4-FFF2-40B4-BE49-F238E27FC236}">
                <a16:creationId xmlns:a16="http://schemas.microsoft.com/office/drawing/2014/main" id="{8565DC93-03CC-4139-8570-BE052CE2269D}"/>
              </a:ext>
            </a:extLst>
          </p:cNvPr>
          <p:cNvSpPr/>
          <p:nvPr/>
        </p:nvSpPr>
        <p:spPr>
          <a:xfrm>
            <a:off x="-735049" y="-286756"/>
            <a:ext cx="10101943" cy="7431512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Rounded Rectangle 255">
            <a:extLst>
              <a:ext uri="{FF2B5EF4-FFF2-40B4-BE49-F238E27FC236}">
                <a16:creationId xmlns:a16="http://schemas.microsoft.com/office/drawing/2014/main" id="{47BCE577-4F22-4A8E-8980-1FB9796CE29C}"/>
              </a:ext>
            </a:extLst>
          </p:cNvPr>
          <p:cNvSpPr/>
          <p:nvPr/>
        </p:nvSpPr>
        <p:spPr>
          <a:xfrm>
            <a:off x="-957803" y="-566950"/>
            <a:ext cx="2543456" cy="310432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Households</a:t>
            </a:r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9AA7A097-6F1C-40AA-BD1A-0D1A40E7C3F7}"/>
              </a:ext>
            </a:extLst>
          </p:cNvPr>
          <p:cNvCxnSpPr>
            <a:cxnSpLocks/>
          </p:cNvCxnSpPr>
          <p:nvPr/>
        </p:nvCxnSpPr>
        <p:spPr>
          <a:xfrm>
            <a:off x="3039700" y="2199584"/>
            <a:ext cx="0" cy="20817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1" name="Rounded Rectangle 255">
            <a:extLst>
              <a:ext uri="{FF2B5EF4-FFF2-40B4-BE49-F238E27FC236}">
                <a16:creationId xmlns:a16="http://schemas.microsoft.com/office/drawing/2014/main" id="{AB5DDBC4-8338-4BAF-B90D-185A230796B2}"/>
              </a:ext>
            </a:extLst>
          </p:cNvPr>
          <p:cNvSpPr/>
          <p:nvPr/>
        </p:nvSpPr>
        <p:spPr>
          <a:xfrm>
            <a:off x="7574103" y="4524426"/>
            <a:ext cx="2543455" cy="30754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Model Settings</a:t>
            </a:r>
          </a:p>
        </p:txBody>
      </p:sp>
      <p:sp>
        <p:nvSpPr>
          <p:cNvPr id="206" name="Rounded Rectangle 255">
            <a:extLst>
              <a:ext uri="{FF2B5EF4-FFF2-40B4-BE49-F238E27FC236}">
                <a16:creationId xmlns:a16="http://schemas.microsoft.com/office/drawing/2014/main" id="{A18F6864-94AE-443D-B7B8-31F97F695C12}"/>
              </a:ext>
            </a:extLst>
          </p:cNvPr>
          <p:cNvSpPr/>
          <p:nvPr/>
        </p:nvSpPr>
        <p:spPr>
          <a:xfrm>
            <a:off x="-957801" y="5928871"/>
            <a:ext cx="2543454" cy="307548"/>
          </a:xfrm>
          <a:prstGeom prst="roundRect">
            <a:avLst/>
          </a:prstGeom>
          <a:solidFill>
            <a:srgbClr val="D0CECE"/>
          </a:solidFill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Coefficients</a:t>
            </a:r>
          </a:p>
        </p:txBody>
      </p:sp>
      <p:sp>
        <p:nvSpPr>
          <p:cNvPr id="213" name="Rounded Rectangle 255">
            <a:extLst>
              <a:ext uri="{FF2B5EF4-FFF2-40B4-BE49-F238E27FC236}">
                <a16:creationId xmlns:a16="http://schemas.microsoft.com/office/drawing/2014/main" id="{540CE33B-8EE3-4EB9-838E-C4E725AAEE37}"/>
              </a:ext>
            </a:extLst>
          </p:cNvPr>
          <p:cNvSpPr/>
          <p:nvPr/>
        </p:nvSpPr>
        <p:spPr>
          <a:xfrm>
            <a:off x="10694925" y="3481596"/>
            <a:ext cx="2153223" cy="2700755"/>
          </a:xfrm>
          <a:prstGeom prst="roundRect">
            <a:avLst>
              <a:gd name="adj" fmla="val 7859"/>
            </a:avLst>
          </a:prstGeom>
          <a:noFill/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b="1" dirty="0"/>
          </a:p>
        </p:txBody>
      </p:sp>
      <p:sp>
        <p:nvSpPr>
          <p:cNvPr id="214" name="Rounded Rectangle 255">
            <a:extLst>
              <a:ext uri="{FF2B5EF4-FFF2-40B4-BE49-F238E27FC236}">
                <a16:creationId xmlns:a16="http://schemas.microsoft.com/office/drawing/2014/main" id="{DB0E8E74-6F46-4ADB-970B-E759215629C9}"/>
              </a:ext>
            </a:extLst>
          </p:cNvPr>
          <p:cNvSpPr/>
          <p:nvPr/>
        </p:nvSpPr>
        <p:spPr>
          <a:xfrm>
            <a:off x="10905852" y="4058283"/>
            <a:ext cx="1774343" cy="327183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ActivitySim Survey</a:t>
            </a:r>
          </a:p>
        </p:txBody>
      </p:sp>
      <p:sp>
        <p:nvSpPr>
          <p:cNvPr id="215" name="Rounded Rectangle 255">
            <a:extLst>
              <a:ext uri="{FF2B5EF4-FFF2-40B4-BE49-F238E27FC236}">
                <a16:creationId xmlns:a16="http://schemas.microsoft.com/office/drawing/2014/main" id="{E2F4E80A-0811-4D79-88A3-9365E38294E9}"/>
              </a:ext>
            </a:extLst>
          </p:cNvPr>
          <p:cNvSpPr/>
          <p:nvPr/>
        </p:nvSpPr>
        <p:spPr>
          <a:xfrm>
            <a:off x="10905852" y="4844866"/>
            <a:ext cx="1760345" cy="32820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Estimation Data Bundle</a:t>
            </a:r>
          </a:p>
        </p:txBody>
      </p:sp>
      <p:sp>
        <p:nvSpPr>
          <p:cNvPr id="216" name="Rounded Rectangle 255">
            <a:extLst>
              <a:ext uri="{FF2B5EF4-FFF2-40B4-BE49-F238E27FC236}">
                <a16:creationId xmlns:a16="http://schemas.microsoft.com/office/drawing/2014/main" id="{F086ED86-4D1E-4483-9E4C-5DD372B89522}"/>
              </a:ext>
            </a:extLst>
          </p:cNvPr>
          <p:cNvSpPr/>
          <p:nvPr/>
        </p:nvSpPr>
        <p:spPr>
          <a:xfrm>
            <a:off x="10905850" y="3671902"/>
            <a:ext cx="1774345" cy="300909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Raw Survey</a:t>
            </a:r>
          </a:p>
        </p:txBody>
      </p:sp>
      <p:sp>
        <p:nvSpPr>
          <p:cNvPr id="217" name="Rounded Rectangle 255">
            <a:extLst>
              <a:ext uri="{FF2B5EF4-FFF2-40B4-BE49-F238E27FC236}">
                <a16:creationId xmlns:a16="http://schemas.microsoft.com/office/drawing/2014/main" id="{FBBFDD1A-8C1C-4821-B2B7-9879BC73F6AB}"/>
              </a:ext>
            </a:extLst>
          </p:cNvPr>
          <p:cNvSpPr/>
          <p:nvPr/>
        </p:nvSpPr>
        <p:spPr>
          <a:xfrm>
            <a:off x="10891854" y="4464711"/>
            <a:ext cx="1774343" cy="300909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Override Choices</a:t>
            </a:r>
          </a:p>
        </p:txBody>
      </p:sp>
      <p:sp>
        <p:nvSpPr>
          <p:cNvPr id="218" name="Rounded Rectangle 255">
            <a:extLst>
              <a:ext uri="{FF2B5EF4-FFF2-40B4-BE49-F238E27FC236}">
                <a16:creationId xmlns:a16="http://schemas.microsoft.com/office/drawing/2014/main" id="{86C24A4C-5B25-458F-AC26-49AB54CFE712}"/>
              </a:ext>
            </a:extLst>
          </p:cNvPr>
          <p:cNvSpPr/>
          <p:nvPr/>
        </p:nvSpPr>
        <p:spPr>
          <a:xfrm>
            <a:off x="10905850" y="5271962"/>
            <a:ext cx="1760345" cy="328208"/>
          </a:xfrm>
          <a:prstGeom prst="roundRect">
            <a:avLst/>
          </a:prstGeom>
          <a:solidFill>
            <a:schemeClr val="bg2">
              <a:lumMod val="90000"/>
            </a:schemeClr>
          </a:solidFill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Estimation Results</a:t>
            </a:r>
          </a:p>
        </p:txBody>
      </p:sp>
      <p:sp>
        <p:nvSpPr>
          <p:cNvPr id="65" name="Rounded Rectangle 255">
            <a:extLst>
              <a:ext uri="{FF2B5EF4-FFF2-40B4-BE49-F238E27FC236}">
                <a16:creationId xmlns:a16="http://schemas.microsoft.com/office/drawing/2014/main" id="{48916A03-F3AB-4DAF-8DAC-2AD52508B2DF}"/>
              </a:ext>
            </a:extLst>
          </p:cNvPr>
          <p:cNvSpPr/>
          <p:nvPr/>
        </p:nvSpPr>
        <p:spPr>
          <a:xfrm>
            <a:off x="1894461" y="-566950"/>
            <a:ext cx="2543456" cy="310432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Persons</a:t>
            </a:r>
          </a:p>
        </p:txBody>
      </p:sp>
      <p:sp>
        <p:nvSpPr>
          <p:cNvPr id="66" name="Rounded Rectangle 255">
            <a:extLst>
              <a:ext uri="{FF2B5EF4-FFF2-40B4-BE49-F238E27FC236}">
                <a16:creationId xmlns:a16="http://schemas.microsoft.com/office/drawing/2014/main" id="{164AF375-0B3E-4C6D-84CC-8A8FE805B43A}"/>
              </a:ext>
            </a:extLst>
          </p:cNvPr>
          <p:cNvSpPr/>
          <p:nvPr/>
        </p:nvSpPr>
        <p:spPr>
          <a:xfrm>
            <a:off x="7574102" y="-566950"/>
            <a:ext cx="2543456" cy="310432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Joint Tour Participants</a:t>
            </a:r>
          </a:p>
        </p:txBody>
      </p:sp>
      <p:sp>
        <p:nvSpPr>
          <p:cNvPr id="67" name="Rounded Rectangle 255">
            <a:extLst>
              <a:ext uri="{FF2B5EF4-FFF2-40B4-BE49-F238E27FC236}">
                <a16:creationId xmlns:a16="http://schemas.microsoft.com/office/drawing/2014/main" id="{005932FA-F52D-44E1-8CCE-F72BE5246528}"/>
              </a:ext>
            </a:extLst>
          </p:cNvPr>
          <p:cNvSpPr/>
          <p:nvPr/>
        </p:nvSpPr>
        <p:spPr>
          <a:xfrm>
            <a:off x="4746726" y="-566950"/>
            <a:ext cx="2543456" cy="310432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Tours</a:t>
            </a:r>
          </a:p>
        </p:txBody>
      </p:sp>
      <p:sp>
        <p:nvSpPr>
          <p:cNvPr id="70" name="Rounded Rectangle 255">
            <a:extLst>
              <a:ext uri="{FF2B5EF4-FFF2-40B4-BE49-F238E27FC236}">
                <a16:creationId xmlns:a16="http://schemas.microsoft.com/office/drawing/2014/main" id="{2DDF4F39-0F66-4DAF-8829-9124DA087A53}"/>
              </a:ext>
            </a:extLst>
          </p:cNvPr>
          <p:cNvSpPr/>
          <p:nvPr/>
        </p:nvSpPr>
        <p:spPr>
          <a:xfrm>
            <a:off x="-957803" y="2148456"/>
            <a:ext cx="2543456" cy="310432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Households</a:t>
            </a:r>
          </a:p>
        </p:txBody>
      </p:sp>
      <p:sp>
        <p:nvSpPr>
          <p:cNvPr id="72" name="Rounded Rectangle 255">
            <a:extLst>
              <a:ext uri="{FF2B5EF4-FFF2-40B4-BE49-F238E27FC236}">
                <a16:creationId xmlns:a16="http://schemas.microsoft.com/office/drawing/2014/main" id="{0F58F624-499E-4658-BE45-A31BA4E7CF9D}"/>
              </a:ext>
            </a:extLst>
          </p:cNvPr>
          <p:cNvSpPr/>
          <p:nvPr/>
        </p:nvSpPr>
        <p:spPr>
          <a:xfrm>
            <a:off x="1894461" y="2148456"/>
            <a:ext cx="2543456" cy="310432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Persons</a:t>
            </a:r>
          </a:p>
        </p:txBody>
      </p:sp>
      <p:sp>
        <p:nvSpPr>
          <p:cNvPr id="73" name="Rounded Rectangle 255">
            <a:extLst>
              <a:ext uri="{FF2B5EF4-FFF2-40B4-BE49-F238E27FC236}">
                <a16:creationId xmlns:a16="http://schemas.microsoft.com/office/drawing/2014/main" id="{08F488A1-6A77-40BD-85C3-E3371F598546}"/>
              </a:ext>
            </a:extLst>
          </p:cNvPr>
          <p:cNvSpPr/>
          <p:nvPr/>
        </p:nvSpPr>
        <p:spPr>
          <a:xfrm>
            <a:off x="7574102" y="2148456"/>
            <a:ext cx="2543456" cy="310432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Joint Tour Participants</a:t>
            </a:r>
          </a:p>
        </p:txBody>
      </p:sp>
      <p:sp>
        <p:nvSpPr>
          <p:cNvPr id="74" name="Rounded Rectangle 255">
            <a:extLst>
              <a:ext uri="{FF2B5EF4-FFF2-40B4-BE49-F238E27FC236}">
                <a16:creationId xmlns:a16="http://schemas.microsoft.com/office/drawing/2014/main" id="{38498011-252F-4FF1-B060-ADCCF66189DA}"/>
              </a:ext>
            </a:extLst>
          </p:cNvPr>
          <p:cNvSpPr/>
          <p:nvPr/>
        </p:nvSpPr>
        <p:spPr>
          <a:xfrm>
            <a:off x="4746726" y="2148456"/>
            <a:ext cx="2543456" cy="310432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Tours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61AFD03A-1C61-43FB-AF39-8CA81540C92D}"/>
              </a:ext>
            </a:extLst>
          </p:cNvPr>
          <p:cNvSpPr/>
          <p:nvPr/>
        </p:nvSpPr>
        <p:spPr>
          <a:xfrm>
            <a:off x="-3642445" y="-596400"/>
            <a:ext cx="27593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ActivitySim Survey Tables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D4AD4DC1-2611-486B-9FA4-73B4DD1E9AA0}"/>
              </a:ext>
            </a:extLst>
          </p:cNvPr>
          <p:cNvSpPr/>
          <p:nvPr/>
        </p:nvSpPr>
        <p:spPr>
          <a:xfrm>
            <a:off x="-4323041" y="2119006"/>
            <a:ext cx="34399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Override Model Choices Tables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7F8F2248-96AE-462B-B758-E208A5B4A5DE}"/>
              </a:ext>
            </a:extLst>
          </p:cNvPr>
          <p:cNvSpPr/>
          <p:nvPr/>
        </p:nvSpPr>
        <p:spPr>
          <a:xfrm>
            <a:off x="-800617" y="-153250"/>
            <a:ext cx="196997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Household_id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TAZ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Income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Hhsize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HHT (household type)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Auto_ownership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Num_workers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/>
          </a:p>
        </p:txBody>
      </p: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2C2249E7-3A2A-4E78-A725-FB499CAF7F40}"/>
              </a:ext>
            </a:extLst>
          </p:cNvPr>
          <p:cNvCxnSpPr>
            <a:cxnSpLocks/>
          </p:cNvCxnSpPr>
          <p:nvPr/>
        </p:nvCxnSpPr>
        <p:spPr>
          <a:xfrm>
            <a:off x="-1742704" y="-153250"/>
            <a:ext cx="0" cy="2292263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9" name="Rectangle 78">
            <a:extLst>
              <a:ext uri="{FF2B5EF4-FFF2-40B4-BE49-F238E27FC236}">
                <a16:creationId xmlns:a16="http://schemas.microsoft.com/office/drawing/2014/main" id="{DC34507C-0378-4682-8E3F-D1212BD31CF1}"/>
              </a:ext>
            </a:extLst>
          </p:cNvPr>
          <p:cNvSpPr/>
          <p:nvPr/>
        </p:nvSpPr>
        <p:spPr>
          <a:xfrm>
            <a:off x="-3213545" y="631580"/>
            <a:ext cx="13807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i="1" dirty="0"/>
              <a:t>Infer Module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4B40A66A-8AC4-438A-8F06-8446ED4EEDE3}"/>
              </a:ext>
            </a:extLst>
          </p:cNvPr>
          <p:cNvSpPr/>
          <p:nvPr/>
        </p:nvSpPr>
        <p:spPr>
          <a:xfrm>
            <a:off x="2011149" y="-153250"/>
            <a:ext cx="2811761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Person_id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Household_id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PNUM (sequential person num in HH)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Sex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Pemploy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Pstudent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Ptype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School_taz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Workplace_taz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Free_parking_at_work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9316923-3489-4FA0-8860-1AD2C05E26AA}"/>
              </a:ext>
            </a:extLst>
          </p:cNvPr>
          <p:cNvSpPr/>
          <p:nvPr/>
        </p:nvSpPr>
        <p:spPr>
          <a:xfrm>
            <a:off x="4822917" y="-153250"/>
            <a:ext cx="1693343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Tour_id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Person_id	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Household_id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Tour_type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Tour_category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Origin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Destination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Start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End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Tour_mode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Parent_tour_id</a:t>
            </a: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CF04B84B-0C4E-4D30-BBD0-3F5995E7D270}"/>
              </a:ext>
            </a:extLst>
          </p:cNvPr>
          <p:cNvSpPr/>
          <p:nvPr/>
        </p:nvSpPr>
        <p:spPr>
          <a:xfrm>
            <a:off x="7634684" y="-153250"/>
            <a:ext cx="179573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Participant_id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Tour_id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Household_id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Person_id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Participant_num</a:t>
            </a:r>
          </a:p>
        </p:txBody>
      </p:sp>
      <p:sp>
        <p:nvSpPr>
          <p:cNvPr id="86" name="Rounded Rectangle 255">
            <a:extLst>
              <a:ext uri="{FF2B5EF4-FFF2-40B4-BE49-F238E27FC236}">
                <a16:creationId xmlns:a16="http://schemas.microsoft.com/office/drawing/2014/main" id="{73426C8D-E15A-4DFB-A04A-533A54F1F17A}"/>
              </a:ext>
            </a:extLst>
          </p:cNvPr>
          <p:cNvSpPr/>
          <p:nvPr/>
        </p:nvSpPr>
        <p:spPr>
          <a:xfrm>
            <a:off x="10472614" y="-566950"/>
            <a:ext cx="2543456" cy="310432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Trips</a:t>
            </a:r>
          </a:p>
        </p:txBody>
      </p:sp>
      <p:sp>
        <p:nvSpPr>
          <p:cNvPr id="88" name="Rounded Rectangle 255">
            <a:extLst>
              <a:ext uri="{FF2B5EF4-FFF2-40B4-BE49-F238E27FC236}">
                <a16:creationId xmlns:a16="http://schemas.microsoft.com/office/drawing/2014/main" id="{C44CBF7C-6C4A-475C-9EB3-54ED487A4BD3}"/>
              </a:ext>
            </a:extLst>
          </p:cNvPr>
          <p:cNvSpPr/>
          <p:nvPr/>
        </p:nvSpPr>
        <p:spPr>
          <a:xfrm>
            <a:off x="10472614" y="2148456"/>
            <a:ext cx="2543456" cy="310432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Trips</a:t>
            </a: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2B3E80B0-B929-4591-B0AB-1C1884109587}"/>
              </a:ext>
            </a:extLst>
          </p:cNvPr>
          <p:cNvSpPr/>
          <p:nvPr/>
        </p:nvSpPr>
        <p:spPr>
          <a:xfrm>
            <a:off x="-3087084" y="3185040"/>
            <a:ext cx="13807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i="1" dirty="0"/>
              <a:t>Estimators</a:t>
            </a:r>
          </a:p>
        </p:txBody>
      </p: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B14A2A7A-DB4D-4D91-9062-5ECC29025199}"/>
              </a:ext>
            </a:extLst>
          </p:cNvPr>
          <p:cNvCxnSpPr>
            <a:cxnSpLocks/>
          </p:cNvCxnSpPr>
          <p:nvPr/>
        </p:nvCxnSpPr>
        <p:spPr>
          <a:xfrm>
            <a:off x="-1755054" y="2533110"/>
            <a:ext cx="0" cy="1970221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3" name="Rounded Rectangle 255">
            <a:extLst>
              <a:ext uri="{FF2B5EF4-FFF2-40B4-BE49-F238E27FC236}">
                <a16:creationId xmlns:a16="http://schemas.microsoft.com/office/drawing/2014/main" id="{9CD0CE7E-A325-427C-826D-67B0562909CA}"/>
              </a:ext>
            </a:extLst>
          </p:cNvPr>
          <p:cNvSpPr/>
          <p:nvPr/>
        </p:nvSpPr>
        <p:spPr>
          <a:xfrm>
            <a:off x="-957803" y="-1928665"/>
            <a:ext cx="2543456" cy="31043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Households</a:t>
            </a:r>
          </a:p>
        </p:txBody>
      </p:sp>
      <p:sp>
        <p:nvSpPr>
          <p:cNvPr id="94" name="Rounded Rectangle 255">
            <a:extLst>
              <a:ext uri="{FF2B5EF4-FFF2-40B4-BE49-F238E27FC236}">
                <a16:creationId xmlns:a16="http://schemas.microsoft.com/office/drawing/2014/main" id="{A85F363B-2206-4FF1-B9B5-28FB3D098E11}"/>
              </a:ext>
            </a:extLst>
          </p:cNvPr>
          <p:cNvSpPr/>
          <p:nvPr/>
        </p:nvSpPr>
        <p:spPr>
          <a:xfrm>
            <a:off x="1894462" y="-1928665"/>
            <a:ext cx="2543456" cy="31043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Persons</a:t>
            </a:r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0D92B7D5-08B2-4DB0-B947-0E8B148A59D5}"/>
              </a:ext>
            </a:extLst>
          </p:cNvPr>
          <p:cNvSpPr/>
          <p:nvPr/>
        </p:nvSpPr>
        <p:spPr>
          <a:xfrm>
            <a:off x="-800617" y="-1495777"/>
            <a:ext cx="159063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TBD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/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4014E334-05DA-42E9-BC7E-15FF1D4CC708}"/>
              </a:ext>
            </a:extLst>
          </p:cNvPr>
          <p:cNvSpPr/>
          <p:nvPr/>
        </p:nvSpPr>
        <p:spPr>
          <a:xfrm>
            <a:off x="-3569875" y="-1324740"/>
            <a:ext cx="23508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i="1" dirty="0"/>
              <a:t>Translator</a:t>
            </a:r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13154A5B-4E66-4B3A-9857-5934EF506A19}"/>
              </a:ext>
            </a:extLst>
          </p:cNvPr>
          <p:cNvSpPr/>
          <p:nvPr/>
        </p:nvSpPr>
        <p:spPr>
          <a:xfrm>
            <a:off x="2011150" y="-1495777"/>
            <a:ext cx="138079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TBD</a:t>
            </a:r>
          </a:p>
        </p:txBody>
      </p:sp>
      <p:sp>
        <p:nvSpPr>
          <p:cNvPr id="102" name="Rounded Rectangle 255">
            <a:extLst>
              <a:ext uri="{FF2B5EF4-FFF2-40B4-BE49-F238E27FC236}">
                <a16:creationId xmlns:a16="http://schemas.microsoft.com/office/drawing/2014/main" id="{6C7244E7-018C-4955-9B53-2311720C5142}"/>
              </a:ext>
            </a:extLst>
          </p:cNvPr>
          <p:cNvSpPr/>
          <p:nvPr/>
        </p:nvSpPr>
        <p:spPr>
          <a:xfrm>
            <a:off x="4746726" y="-1928665"/>
            <a:ext cx="2543456" cy="31043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Trips</a:t>
            </a:r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4720E515-77C3-424A-8983-806B3CA180CF}"/>
              </a:ext>
            </a:extLst>
          </p:cNvPr>
          <p:cNvSpPr/>
          <p:nvPr/>
        </p:nvSpPr>
        <p:spPr>
          <a:xfrm>
            <a:off x="-3470067" y="4493534"/>
            <a:ext cx="25434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Estimation Data Bundle</a:t>
            </a: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48157273-86E2-4672-9DD0-894F15866181}"/>
              </a:ext>
            </a:extLst>
          </p:cNvPr>
          <p:cNvSpPr/>
          <p:nvPr/>
        </p:nvSpPr>
        <p:spPr>
          <a:xfrm>
            <a:off x="-2995898" y="5897979"/>
            <a:ext cx="208380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Estimation Results</a:t>
            </a:r>
          </a:p>
        </p:txBody>
      </p:sp>
      <p:sp>
        <p:nvSpPr>
          <p:cNvPr id="108" name="Rounded Rectangle 255">
            <a:extLst>
              <a:ext uri="{FF2B5EF4-FFF2-40B4-BE49-F238E27FC236}">
                <a16:creationId xmlns:a16="http://schemas.microsoft.com/office/drawing/2014/main" id="{AB1CB651-E24E-494A-A961-EFE2C228FEE9}"/>
              </a:ext>
            </a:extLst>
          </p:cNvPr>
          <p:cNvSpPr/>
          <p:nvPr/>
        </p:nvSpPr>
        <p:spPr>
          <a:xfrm>
            <a:off x="-957802" y="4524426"/>
            <a:ext cx="2543455" cy="30754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Coefficients</a:t>
            </a:r>
          </a:p>
        </p:txBody>
      </p:sp>
      <p:sp>
        <p:nvSpPr>
          <p:cNvPr id="110" name="Rounded Rectangle 255">
            <a:extLst>
              <a:ext uri="{FF2B5EF4-FFF2-40B4-BE49-F238E27FC236}">
                <a16:creationId xmlns:a16="http://schemas.microsoft.com/office/drawing/2014/main" id="{E3FB580C-831A-4BD8-9670-36974D12F887}"/>
              </a:ext>
            </a:extLst>
          </p:cNvPr>
          <p:cNvSpPr/>
          <p:nvPr/>
        </p:nvSpPr>
        <p:spPr>
          <a:xfrm>
            <a:off x="1894463" y="4524426"/>
            <a:ext cx="2543455" cy="30754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Utilities Specification</a:t>
            </a:r>
          </a:p>
        </p:txBody>
      </p:sp>
      <p:sp>
        <p:nvSpPr>
          <p:cNvPr id="111" name="Rounded Rectangle 255">
            <a:extLst>
              <a:ext uri="{FF2B5EF4-FFF2-40B4-BE49-F238E27FC236}">
                <a16:creationId xmlns:a16="http://schemas.microsoft.com/office/drawing/2014/main" id="{187678AD-EB68-470D-AFF5-2C8D0BBF6BC2}"/>
              </a:ext>
            </a:extLst>
          </p:cNvPr>
          <p:cNvSpPr/>
          <p:nvPr/>
        </p:nvSpPr>
        <p:spPr>
          <a:xfrm>
            <a:off x="4746727" y="4524426"/>
            <a:ext cx="2543455" cy="30754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Data Values Combined</a:t>
            </a: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BFEA3CAF-B03D-4953-BF0C-2EB65C2B53E6}"/>
              </a:ext>
            </a:extLst>
          </p:cNvPr>
          <p:cNvSpPr/>
          <p:nvPr/>
        </p:nvSpPr>
        <p:spPr>
          <a:xfrm>
            <a:off x="7634684" y="4963606"/>
            <a:ext cx="179573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Various settings</a:t>
            </a:r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08BFD21B-9E95-4A4C-BC5F-CA27B95E95F1}"/>
              </a:ext>
            </a:extLst>
          </p:cNvPr>
          <p:cNvSpPr/>
          <p:nvPr/>
        </p:nvSpPr>
        <p:spPr>
          <a:xfrm>
            <a:off x="-800617" y="4998855"/>
            <a:ext cx="179573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Model coefficients</a:t>
            </a:r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B1938A7A-B34B-41B9-95E0-2389A2894F33}"/>
              </a:ext>
            </a:extLst>
          </p:cNvPr>
          <p:cNvSpPr/>
          <p:nvPr/>
        </p:nvSpPr>
        <p:spPr>
          <a:xfrm>
            <a:off x="2011150" y="4975207"/>
            <a:ext cx="179573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Utility expressions</a:t>
            </a:r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547BE7B3-DBA7-4DAF-A7F7-AF6919359846}"/>
              </a:ext>
            </a:extLst>
          </p:cNvPr>
          <p:cNvSpPr/>
          <p:nvPr/>
        </p:nvSpPr>
        <p:spPr>
          <a:xfrm>
            <a:off x="4822917" y="4997698"/>
            <a:ext cx="17957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Chooser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Alternative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Choice</a:t>
            </a: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D58D040C-02D1-4D25-ACF3-42E307454C17}"/>
              </a:ext>
            </a:extLst>
          </p:cNvPr>
          <p:cNvSpPr/>
          <p:nvPr/>
        </p:nvSpPr>
        <p:spPr>
          <a:xfrm>
            <a:off x="-3024926" y="-1958115"/>
            <a:ext cx="211282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Raw Survey Tables</a:t>
            </a:r>
          </a:p>
        </p:txBody>
      </p:sp>
      <p:cxnSp>
        <p:nvCxnSpPr>
          <p:cNvPr id="118" name="Straight Arrow Connector 117">
            <a:extLst>
              <a:ext uri="{FF2B5EF4-FFF2-40B4-BE49-F238E27FC236}">
                <a16:creationId xmlns:a16="http://schemas.microsoft.com/office/drawing/2014/main" id="{D6CEC935-5CD7-43A1-A73A-B10D0E1CDE59}"/>
              </a:ext>
            </a:extLst>
          </p:cNvPr>
          <p:cNvCxnSpPr>
            <a:cxnSpLocks/>
          </p:cNvCxnSpPr>
          <p:nvPr/>
        </p:nvCxnSpPr>
        <p:spPr>
          <a:xfrm>
            <a:off x="-1742704" y="-1495777"/>
            <a:ext cx="0" cy="92866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9" name="Rectangle 118">
            <a:extLst>
              <a:ext uri="{FF2B5EF4-FFF2-40B4-BE49-F238E27FC236}">
                <a16:creationId xmlns:a16="http://schemas.microsoft.com/office/drawing/2014/main" id="{EAD67472-C174-4B31-B992-3977604F35C1}"/>
              </a:ext>
            </a:extLst>
          </p:cNvPr>
          <p:cNvSpPr/>
          <p:nvPr/>
        </p:nvSpPr>
        <p:spPr>
          <a:xfrm>
            <a:off x="4822917" y="-1495777"/>
            <a:ext cx="138079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TBD</a:t>
            </a:r>
          </a:p>
        </p:txBody>
      </p:sp>
      <p:cxnSp>
        <p:nvCxnSpPr>
          <p:cNvPr id="123" name="Straight Arrow Connector 122">
            <a:extLst>
              <a:ext uri="{FF2B5EF4-FFF2-40B4-BE49-F238E27FC236}">
                <a16:creationId xmlns:a16="http://schemas.microsoft.com/office/drawing/2014/main" id="{18C1039F-88E3-4DE3-A5EB-1F7E7D59326E}"/>
              </a:ext>
            </a:extLst>
          </p:cNvPr>
          <p:cNvCxnSpPr>
            <a:cxnSpLocks/>
          </p:cNvCxnSpPr>
          <p:nvPr/>
        </p:nvCxnSpPr>
        <p:spPr>
          <a:xfrm>
            <a:off x="-1742704" y="4963606"/>
            <a:ext cx="0" cy="934373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5" name="Rectangle 124">
            <a:extLst>
              <a:ext uri="{FF2B5EF4-FFF2-40B4-BE49-F238E27FC236}">
                <a16:creationId xmlns:a16="http://schemas.microsoft.com/office/drawing/2014/main" id="{8FD12BA0-8C55-4254-8E09-5A7ADBFDBA12}"/>
              </a:ext>
            </a:extLst>
          </p:cNvPr>
          <p:cNvSpPr/>
          <p:nvPr/>
        </p:nvSpPr>
        <p:spPr>
          <a:xfrm>
            <a:off x="-5570505" y="5193980"/>
            <a:ext cx="37673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i="1" dirty="0"/>
              <a:t>Estimation tool outside of ActivitySim</a:t>
            </a:r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id="{740F7F14-330B-4042-A6E7-097CB12CDF2D}"/>
              </a:ext>
            </a:extLst>
          </p:cNvPr>
          <p:cNvSpPr/>
          <p:nvPr/>
        </p:nvSpPr>
        <p:spPr>
          <a:xfrm>
            <a:off x="-800617" y="6360157"/>
            <a:ext cx="240852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Updated model coefficients</a:t>
            </a:r>
          </a:p>
        </p:txBody>
      </p:sp>
      <p:sp>
        <p:nvSpPr>
          <p:cNvPr id="131" name="Rectangle 130">
            <a:extLst>
              <a:ext uri="{FF2B5EF4-FFF2-40B4-BE49-F238E27FC236}">
                <a16:creationId xmlns:a16="http://schemas.microsoft.com/office/drawing/2014/main" id="{DF02FDA6-82C0-4D3E-860F-7B8DA51683AC}"/>
              </a:ext>
            </a:extLst>
          </p:cNvPr>
          <p:cNvSpPr/>
          <p:nvPr/>
        </p:nvSpPr>
        <p:spPr>
          <a:xfrm>
            <a:off x="-2836243" y="7246894"/>
            <a:ext cx="208380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Model Results</a:t>
            </a:r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FD7992DE-2813-4A4D-8DD6-A8FA6C7093FE}"/>
              </a:ext>
            </a:extLst>
          </p:cNvPr>
          <p:cNvSpPr/>
          <p:nvPr/>
        </p:nvSpPr>
        <p:spPr>
          <a:xfrm>
            <a:off x="-3096475" y="6498656"/>
            <a:ext cx="139018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i="1" dirty="0"/>
              <a:t>Model Run</a:t>
            </a:r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74EB7FEA-12C7-43E7-9ADD-9ACD46E00621}"/>
              </a:ext>
            </a:extLst>
          </p:cNvPr>
          <p:cNvSpPr/>
          <p:nvPr/>
        </p:nvSpPr>
        <p:spPr>
          <a:xfrm>
            <a:off x="-800617" y="7682444"/>
            <a:ext cx="24085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Override model choices fields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Additional calculated fields</a:t>
            </a:r>
          </a:p>
        </p:txBody>
      </p:sp>
      <p:cxnSp>
        <p:nvCxnSpPr>
          <p:cNvPr id="139" name="Straight Arrow Connector 138">
            <a:extLst>
              <a:ext uri="{FF2B5EF4-FFF2-40B4-BE49-F238E27FC236}">
                <a16:creationId xmlns:a16="http://schemas.microsoft.com/office/drawing/2014/main" id="{B48F5762-7FF6-4A22-9488-B7B9570D5F15}"/>
              </a:ext>
            </a:extLst>
          </p:cNvPr>
          <p:cNvCxnSpPr>
            <a:cxnSpLocks/>
          </p:cNvCxnSpPr>
          <p:nvPr/>
        </p:nvCxnSpPr>
        <p:spPr>
          <a:xfrm>
            <a:off x="2979184" y="7327472"/>
            <a:ext cx="0" cy="20817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0" name="Rounded Rectangle 255">
            <a:extLst>
              <a:ext uri="{FF2B5EF4-FFF2-40B4-BE49-F238E27FC236}">
                <a16:creationId xmlns:a16="http://schemas.microsoft.com/office/drawing/2014/main" id="{9DE6E43B-2333-4CE6-BD3D-48AF7BB92123}"/>
              </a:ext>
            </a:extLst>
          </p:cNvPr>
          <p:cNvSpPr/>
          <p:nvPr/>
        </p:nvSpPr>
        <p:spPr>
          <a:xfrm>
            <a:off x="-957803" y="7276344"/>
            <a:ext cx="2543456" cy="310432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Households</a:t>
            </a:r>
          </a:p>
        </p:txBody>
      </p:sp>
      <p:sp>
        <p:nvSpPr>
          <p:cNvPr id="141" name="Rounded Rectangle 255">
            <a:extLst>
              <a:ext uri="{FF2B5EF4-FFF2-40B4-BE49-F238E27FC236}">
                <a16:creationId xmlns:a16="http://schemas.microsoft.com/office/drawing/2014/main" id="{53CE4A3F-A874-480C-9A3B-BCFA30265964}"/>
              </a:ext>
            </a:extLst>
          </p:cNvPr>
          <p:cNvSpPr/>
          <p:nvPr/>
        </p:nvSpPr>
        <p:spPr>
          <a:xfrm>
            <a:off x="1894462" y="7276344"/>
            <a:ext cx="2543456" cy="310432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Persons</a:t>
            </a:r>
          </a:p>
        </p:txBody>
      </p:sp>
      <p:sp>
        <p:nvSpPr>
          <p:cNvPr id="146" name="Rounded Rectangle 255">
            <a:extLst>
              <a:ext uri="{FF2B5EF4-FFF2-40B4-BE49-F238E27FC236}">
                <a16:creationId xmlns:a16="http://schemas.microsoft.com/office/drawing/2014/main" id="{CED0D6C4-67D5-40DE-ADDC-19AC0C061DD3}"/>
              </a:ext>
            </a:extLst>
          </p:cNvPr>
          <p:cNvSpPr/>
          <p:nvPr/>
        </p:nvSpPr>
        <p:spPr>
          <a:xfrm>
            <a:off x="7574102" y="7276344"/>
            <a:ext cx="2543456" cy="310432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Joint Tour Participants</a:t>
            </a:r>
          </a:p>
        </p:txBody>
      </p:sp>
      <p:sp>
        <p:nvSpPr>
          <p:cNvPr id="150" name="Rounded Rectangle 255">
            <a:extLst>
              <a:ext uri="{FF2B5EF4-FFF2-40B4-BE49-F238E27FC236}">
                <a16:creationId xmlns:a16="http://schemas.microsoft.com/office/drawing/2014/main" id="{F968A038-74D4-4E21-AE8B-DBE29B62963F}"/>
              </a:ext>
            </a:extLst>
          </p:cNvPr>
          <p:cNvSpPr/>
          <p:nvPr/>
        </p:nvSpPr>
        <p:spPr>
          <a:xfrm>
            <a:off x="4746726" y="7276344"/>
            <a:ext cx="2543456" cy="310432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Tours</a:t>
            </a:r>
          </a:p>
        </p:txBody>
      </p:sp>
      <p:sp>
        <p:nvSpPr>
          <p:cNvPr id="167" name="Rounded Rectangle 255">
            <a:extLst>
              <a:ext uri="{FF2B5EF4-FFF2-40B4-BE49-F238E27FC236}">
                <a16:creationId xmlns:a16="http://schemas.microsoft.com/office/drawing/2014/main" id="{A2879BB8-E89C-4FA3-9B32-D1590370FC7E}"/>
              </a:ext>
            </a:extLst>
          </p:cNvPr>
          <p:cNvSpPr/>
          <p:nvPr/>
        </p:nvSpPr>
        <p:spPr>
          <a:xfrm>
            <a:off x="10472614" y="7276344"/>
            <a:ext cx="2543456" cy="310432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Trips</a:t>
            </a:r>
          </a:p>
        </p:txBody>
      </p:sp>
      <p:sp>
        <p:nvSpPr>
          <p:cNvPr id="168" name="Rounded Rectangle 255">
            <a:extLst>
              <a:ext uri="{FF2B5EF4-FFF2-40B4-BE49-F238E27FC236}">
                <a16:creationId xmlns:a16="http://schemas.microsoft.com/office/drawing/2014/main" id="{53BD12DE-DC0D-4B0A-9AE9-D2BD359C0A7B}"/>
              </a:ext>
            </a:extLst>
          </p:cNvPr>
          <p:cNvSpPr/>
          <p:nvPr/>
        </p:nvSpPr>
        <p:spPr>
          <a:xfrm>
            <a:off x="10898852" y="5700403"/>
            <a:ext cx="1760345" cy="328208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Model Results</a:t>
            </a:r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7165BBEC-C02A-46B0-AF92-1551471C0DE8}"/>
              </a:ext>
            </a:extLst>
          </p:cNvPr>
          <p:cNvSpPr/>
          <p:nvPr/>
        </p:nvSpPr>
        <p:spPr>
          <a:xfrm>
            <a:off x="-800617" y="2540343"/>
            <a:ext cx="196997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Survey table +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Joint_tour_frequency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/>
          </a:p>
        </p:txBody>
      </p:sp>
      <p:sp>
        <p:nvSpPr>
          <p:cNvPr id="170" name="Rectangle 169">
            <a:extLst>
              <a:ext uri="{FF2B5EF4-FFF2-40B4-BE49-F238E27FC236}">
                <a16:creationId xmlns:a16="http://schemas.microsoft.com/office/drawing/2014/main" id="{18A18F18-96AE-438A-A974-ADB0642C1862}"/>
              </a:ext>
            </a:extLst>
          </p:cNvPr>
          <p:cNvSpPr/>
          <p:nvPr/>
        </p:nvSpPr>
        <p:spPr>
          <a:xfrm>
            <a:off x="2011149" y="2540343"/>
            <a:ext cx="302916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Survey table +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Cdap_activity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Mandatory_tour_frequency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_escort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_shopping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_othmaint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_othdiscr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_eatout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_social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Non_mandatory_tour_frequency</a:t>
            </a:r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5CBE8A84-C16B-4FB8-994A-6C738AAFECF9}"/>
              </a:ext>
            </a:extLst>
          </p:cNvPr>
          <p:cNvSpPr/>
          <p:nvPr/>
        </p:nvSpPr>
        <p:spPr>
          <a:xfrm>
            <a:off x="4822917" y="2540343"/>
            <a:ext cx="232503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Survey table +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Survey_tour_id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Composition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Tdd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Atwork_subtour_frequency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Survey_parent_tour_id</a:t>
            </a:r>
          </a:p>
        </p:txBody>
      </p:sp>
      <p:sp>
        <p:nvSpPr>
          <p:cNvPr id="172" name="Rectangle 171">
            <a:extLst>
              <a:ext uri="{FF2B5EF4-FFF2-40B4-BE49-F238E27FC236}">
                <a16:creationId xmlns:a16="http://schemas.microsoft.com/office/drawing/2014/main" id="{8CECD389-39EE-4D9C-88B6-191C12B85ADD}"/>
              </a:ext>
            </a:extLst>
          </p:cNvPr>
          <p:cNvSpPr/>
          <p:nvPr/>
        </p:nvSpPr>
        <p:spPr>
          <a:xfrm>
            <a:off x="7634684" y="2540343"/>
            <a:ext cx="19961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Survey table +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Survey_participant_id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Survey_tour_id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/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D877C3C6-8014-442C-A6C6-44C3B1C7C6FA}"/>
              </a:ext>
            </a:extLst>
          </p:cNvPr>
          <p:cNvSpPr/>
          <p:nvPr/>
        </p:nvSpPr>
        <p:spPr>
          <a:xfrm>
            <a:off x="2011150" y="7682444"/>
            <a:ext cx="24085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Override model choices fields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Additional calculated fields</a:t>
            </a:r>
          </a:p>
        </p:txBody>
      </p:sp>
      <p:sp>
        <p:nvSpPr>
          <p:cNvPr id="176" name="Rectangle 175">
            <a:extLst>
              <a:ext uri="{FF2B5EF4-FFF2-40B4-BE49-F238E27FC236}">
                <a16:creationId xmlns:a16="http://schemas.microsoft.com/office/drawing/2014/main" id="{721A2662-52AD-4245-BBB5-CEB9F2D88199}"/>
              </a:ext>
            </a:extLst>
          </p:cNvPr>
          <p:cNvSpPr/>
          <p:nvPr/>
        </p:nvSpPr>
        <p:spPr>
          <a:xfrm>
            <a:off x="4822917" y="7682444"/>
            <a:ext cx="24085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Override model choices fields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Additional calculated fields</a:t>
            </a:r>
          </a:p>
        </p:txBody>
      </p:sp>
      <p:sp>
        <p:nvSpPr>
          <p:cNvPr id="177" name="Rectangle 176">
            <a:extLst>
              <a:ext uri="{FF2B5EF4-FFF2-40B4-BE49-F238E27FC236}">
                <a16:creationId xmlns:a16="http://schemas.microsoft.com/office/drawing/2014/main" id="{74D4A172-2904-4AC0-9D3F-BA1EF5F0D001}"/>
              </a:ext>
            </a:extLst>
          </p:cNvPr>
          <p:cNvSpPr/>
          <p:nvPr/>
        </p:nvSpPr>
        <p:spPr>
          <a:xfrm>
            <a:off x="7634684" y="7682444"/>
            <a:ext cx="24085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Override model choices fields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Additional calculated fields</a:t>
            </a:r>
          </a:p>
        </p:txBody>
      </p:sp>
      <p:sp>
        <p:nvSpPr>
          <p:cNvPr id="178" name="Rectangle 177">
            <a:extLst>
              <a:ext uri="{FF2B5EF4-FFF2-40B4-BE49-F238E27FC236}">
                <a16:creationId xmlns:a16="http://schemas.microsoft.com/office/drawing/2014/main" id="{224302D2-02FA-4573-9B92-096A47E9639C}"/>
              </a:ext>
            </a:extLst>
          </p:cNvPr>
          <p:cNvSpPr/>
          <p:nvPr/>
        </p:nvSpPr>
        <p:spPr>
          <a:xfrm>
            <a:off x="10607546" y="7682444"/>
            <a:ext cx="24085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TBD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/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77A33E82-97EC-4950-B7D1-32B11BF5D252}"/>
              </a:ext>
            </a:extLst>
          </p:cNvPr>
          <p:cNvSpPr/>
          <p:nvPr/>
        </p:nvSpPr>
        <p:spPr>
          <a:xfrm>
            <a:off x="10607546" y="2573559"/>
            <a:ext cx="240852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TBD</a:t>
            </a:r>
          </a:p>
        </p:txBody>
      </p:sp>
      <p:sp>
        <p:nvSpPr>
          <p:cNvPr id="191" name="Rectangle 190">
            <a:extLst>
              <a:ext uri="{FF2B5EF4-FFF2-40B4-BE49-F238E27FC236}">
                <a16:creationId xmlns:a16="http://schemas.microsoft.com/office/drawing/2014/main" id="{825092C8-48B2-49B0-827B-A51D32D1FB88}"/>
              </a:ext>
            </a:extLst>
          </p:cNvPr>
          <p:cNvSpPr/>
          <p:nvPr/>
        </p:nvSpPr>
        <p:spPr>
          <a:xfrm>
            <a:off x="10607546" y="-141847"/>
            <a:ext cx="240852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TBD</a:t>
            </a:r>
          </a:p>
        </p:txBody>
      </p:sp>
      <p:cxnSp>
        <p:nvCxnSpPr>
          <p:cNvPr id="192" name="Straight Arrow Connector 191">
            <a:extLst>
              <a:ext uri="{FF2B5EF4-FFF2-40B4-BE49-F238E27FC236}">
                <a16:creationId xmlns:a16="http://schemas.microsoft.com/office/drawing/2014/main" id="{3F373E93-0226-4D92-8BCC-1BDB9E4D3D67}"/>
              </a:ext>
            </a:extLst>
          </p:cNvPr>
          <p:cNvCxnSpPr>
            <a:cxnSpLocks/>
          </p:cNvCxnSpPr>
          <p:nvPr/>
        </p:nvCxnSpPr>
        <p:spPr>
          <a:xfrm>
            <a:off x="-1739158" y="6277063"/>
            <a:ext cx="0" cy="934373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49140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22301</TotalTime>
  <Words>288</Words>
  <Application>Microsoft Office PowerPoint</Application>
  <PresentationFormat>Letter Paper (8.5x11 in)</PresentationFormat>
  <Paragraphs>117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Ben Stabler</dc:creator>
  <cp:lastModifiedBy>Ben Stabler</cp:lastModifiedBy>
  <cp:revision>286</cp:revision>
  <dcterms:created xsi:type="dcterms:W3CDTF">2015-12-13T22:12:05Z</dcterms:created>
  <dcterms:modified xsi:type="dcterms:W3CDTF">2020-05-12T22:39:52Z</dcterms:modified>
</cp:coreProperties>
</file>